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28"/>
  </p:notesMasterIdLst>
  <p:sldIdLst>
    <p:sldId id="297" r:id="rId2"/>
    <p:sldId id="300" r:id="rId3"/>
    <p:sldId id="301" r:id="rId4"/>
    <p:sldId id="309" r:id="rId5"/>
    <p:sldId id="289" r:id="rId6"/>
    <p:sldId id="260" r:id="rId7"/>
    <p:sldId id="2076138333" r:id="rId8"/>
    <p:sldId id="2076138336" r:id="rId9"/>
    <p:sldId id="2076138337" r:id="rId10"/>
    <p:sldId id="302" r:id="rId11"/>
    <p:sldId id="303" r:id="rId12"/>
    <p:sldId id="304" r:id="rId13"/>
    <p:sldId id="2076138335" r:id="rId14"/>
    <p:sldId id="2076138339" r:id="rId15"/>
    <p:sldId id="259" r:id="rId16"/>
    <p:sldId id="2076138334" r:id="rId17"/>
    <p:sldId id="2076138340" r:id="rId18"/>
    <p:sldId id="306" r:id="rId19"/>
    <p:sldId id="2076138338" r:id="rId20"/>
    <p:sldId id="305" r:id="rId21"/>
    <p:sldId id="2076138332" r:id="rId22"/>
    <p:sldId id="2076138331" r:id="rId23"/>
    <p:sldId id="2076138342" r:id="rId24"/>
    <p:sldId id="307" r:id="rId25"/>
    <p:sldId id="298" r:id="rId26"/>
    <p:sldId id="299" r:id="rId27"/>
  </p:sldIdLst>
  <p:sldSz cx="12192000" cy="6858000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PxPlus IBM VGA8" panose="020B0604020202020204" charset="0"/>
      <p:regular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Light" panose="020B0502040204020203" pitchFamily="34" charset="0"/>
      <p:regular r:id="rId42"/>
      <p:italic r:id="rId43"/>
    </p:embeddedFont>
    <p:embeddedFont>
      <p:font typeface="Space Grotesk" pitchFamily="2" charset="0"/>
      <p:regular r:id="rId44"/>
      <p:bold r:id="rId45"/>
    </p:embeddedFont>
    <p:embeddedFont>
      <p:font typeface="Space Grotesk Medium" pitchFamily="2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300"/>
            <p14:sldId id="301"/>
            <p14:sldId id="309"/>
            <p14:sldId id="289"/>
            <p14:sldId id="260"/>
            <p14:sldId id="2076138333"/>
            <p14:sldId id="2076138336"/>
            <p14:sldId id="2076138337"/>
            <p14:sldId id="302"/>
            <p14:sldId id="303"/>
            <p14:sldId id="304"/>
            <p14:sldId id="2076138335"/>
            <p14:sldId id="2076138339"/>
            <p14:sldId id="259"/>
            <p14:sldId id="2076138334"/>
            <p14:sldId id="2076138340"/>
            <p14:sldId id="306"/>
            <p14:sldId id="2076138338"/>
            <p14:sldId id="305"/>
            <p14:sldId id="2076138332"/>
            <p14:sldId id="2076138331"/>
            <p14:sldId id="2076138342"/>
            <p14:sldId id="307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BA4A5-2995-4A6B-9DC6-AAC732211F07}" v="1462" dt="2023-11-07T12:52:31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7" autoAdjust="0"/>
    <p:restoredTop sz="79929" autoAdjust="0"/>
  </p:normalViewPr>
  <p:slideViewPr>
    <p:cSldViewPr snapToGrid="0">
      <p:cViewPr varScale="1">
        <p:scale>
          <a:sx n="81" d="100"/>
          <a:sy n="81" d="100"/>
        </p:scale>
        <p:origin x="712" y="52"/>
      </p:cViewPr>
      <p:guideLst/>
    </p:cSldViewPr>
  </p:slideViewPr>
  <p:outlineViewPr>
    <p:cViewPr>
      <p:scale>
        <a:sx n="33" d="100"/>
        <a:sy n="33" d="100"/>
      </p:scale>
      <p:origin x="0" y="-97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Deliveries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Sheet1!$B$2:$B$13</c:f>
              <c:numCache>
                <c:formatCode>General</c:formatCode>
                <c:ptCount val="12"/>
                <c:pt idx="0">
                  <c:v>6</c:v>
                </c:pt>
                <c:pt idx="1">
                  <c:v>9</c:v>
                </c:pt>
                <c:pt idx="2">
                  <c:v>3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9</c:v>
                </c:pt>
                <c:pt idx="8">
                  <c:v>6</c:v>
                </c:pt>
                <c:pt idx="9">
                  <c:v>8</c:v>
                </c:pt>
                <c:pt idx="10">
                  <c:v>0</c:v>
                </c:pt>
                <c:pt idx="11">
                  <c:v>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Sheet1!$A$2:$A$13</c15:sqref>
                        </c15:formulaRef>
                      </c:ext>
                    </c:extLst>
                    <c:strCache>
                      <c:ptCount val="12"/>
                      <c:pt idx="0">
                        <c:v>Jan</c:v>
                      </c:pt>
                      <c:pt idx="1">
                        <c:v>Feb</c:v>
                      </c:pt>
                      <c:pt idx="2">
                        <c:v>Mar</c:v>
                      </c:pt>
                      <c:pt idx="3">
                        <c:v>Apr</c:v>
                      </c:pt>
                      <c:pt idx="4">
                        <c:v>May</c:v>
                      </c:pt>
                      <c:pt idx="5">
                        <c:v>Jun</c:v>
                      </c:pt>
                      <c:pt idx="6">
                        <c:v>Jul</c:v>
                      </c:pt>
                      <c:pt idx="7">
                        <c:v>Aug</c:v>
                      </c:pt>
                      <c:pt idx="8">
                        <c:v>Sep</c:v>
                      </c:pt>
                      <c:pt idx="9">
                        <c:v>Oct</c:v>
                      </c:pt>
                      <c:pt idx="10">
                        <c:v>Nov</c:v>
                      </c:pt>
                      <c:pt idx="11">
                        <c:v>Dec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7C39-4A77-9016-7AFEF3D0D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373920"/>
        <c:axId val="670501583"/>
      </c:barChart>
      <c:catAx>
        <c:axId val="108373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501583"/>
        <c:crosses val="autoZero"/>
        <c:auto val="1"/>
        <c:lblAlgn val="ctr"/>
        <c:lblOffset val="100"/>
        <c:noMultiLvlLbl val="0"/>
      </c:catAx>
      <c:valAx>
        <c:axId val="670501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73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The inception of a simple idea.</a:t>
            </a:r>
          </a:p>
          <a:p>
            <a:r>
              <a:rPr lang="en-US" dirty="0"/>
              <a:t>    - The choice of .NET and PowerShell as their tools of preference.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43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84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Delving into the technical details of the app development process.</a:t>
            </a:r>
          </a:p>
          <a:p>
            <a:r>
              <a:rPr lang="en-US" dirty="0"/>
              <a:t>    - Showcasing important code snippets and architectural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76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Developing a robust and scalable application.</a:t>
            </a:r>
          </a:p>
          <a:p>
            <a:r>
              <a:rPr lang="en-US" dirty="0"/>
              <a:t>    - Attracting attention from industry veterans.</a:t>
            </a:r>
          </a:p>
          <a:p>
            <a:r>
              <a:rPr lang="en-US" dirty="0"/>
              <a:t>    - Highlighting the significance of the $1 million revenue mark for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5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Delving into the technical details of the app development process.</a:t>
            </a:r>
          </a:p>
          <a:p>
            <a:r>
              <a:rPr lang="en-US" dirty="0"/>
              <a:t>    - Showcasing important code snippets and architectural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55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Reflecting on the journey and its implications.</a:t>
            </a:r>
          </a:p>
          <a:p>
            <a:r>
              <a:rPr lang="en-US" dirty="0"/>
              <a:t>    - Guiding principles and best practices the team discovered.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63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Delving into the technical details of the app development process.</a:t>
            </a:r>
          </a:p>
          <a:p>
            <a:r>
              <a:rPr lang="en-US" dirty="0"/>
              <a:t>    - Showcasing important code snippets and architectural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19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Reflecting on the journey and its implications.</a:t>
            </a:r>
          </a:p>
          <a:p>
            <a:r>
              <a:rPr lang="en-US" dirty="0"/>
              <a:t>    - Guiding principles and best practices the team discovered.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68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Emphasizing the possibilities of .NET, PowerShell, and Azure.</a:t>
            </a:r>
          </a:p>
          <a:p>
            <a:r>
              <a:rPr lang="en-US" dirty="0"/>
              <a:t>    - The message: With dedication, the right tools, and team collaboration, even amateurs can achieve greatness.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01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The inception of a simple idea.</a:t>
            </a:r>
          </a:p>
          <a:p>
            <a:r>
              <a:rPr lang="en-US" dirty="0"/>
              <a:t>    - The choice of .NET and PowerShell as their tools of preference.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9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&amp; setting the stage.</a:t>
            </a:r>
          </a:p>
          <a:p>
            <a:r>
              <a:rPr lang="en-US" dirty="0"/>
              <a:t>Introducing the unlikely team of amateur developers and infrastructure engineers.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78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Developing a robust and scalable application.</a:t>
            </a:r>
          </a:p>
          <a:p>
            <a:r>
              <a:rPr lang="en-US" dirty="0"/>
              <a:t>    - Attracting attention from industry veterans.</a:t>
            </a:r>
          </a:p>
          <a:p>
            <a:r>
              <a:rPr lang="en-US" dirty="0"/>
              <a:t>    - Highlighting the significance of the $1 million revenue mark for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8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Developing a robust and scalable application.</a:t>
            </a:r>
          </a:p>
          <a:p>
            <a:r>
              <a:rPr lang="en-US" dirty="0"/>
              <a:t>    - Attracting attention from industry veterans.</a:t>
            </a:r>
          </a:p>
          <a:p>
            <a:r>
              <a:rPr lang="en-US" dirty="0"/>
              <a:t>    - Highlighting the significance of the $1 million revenue mark for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50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Developing a robust and scalable application.</a:t>
            </a:r>
          </a:p>
          <a:p>
            <a:r>
              <a:rPr lang="en-US" dirty="0"/>
              <a:t>    - Attracting attention from industry veterans.</a:t>
            </a:r>
          </a:p>
          <a:p>
            <a:r>
              <a:rPr lang="en-US" dirty="0"/>
              <a:t>    - Highlighting the significance of the $1 million revenue mark for Microsoft.</a:t>
            </a:r>
          </a:p>
          <a:p>
            <a:r>
              <a:rPr lang="en-US" dirty="0"/>
              <a:t>Less Important Slide – Could be hidden or dropped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54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Developing a robust and scalable application.</a:t>
            </a:r>
          </a:p>
          <a:p>
            <a:r>
              <a:rPr lang="en-US" dirty="0"/>
              <a:t>    - Attracting attention from industry veterans.</a:t>
            </a:r>
          </a:p>
          <a:p>
            <a:r>
              <a:rPr lang="en-US" dirty="0"/>
              <a:t>    - Highlighting the significance of the $1 million revenue mark for Microsoft.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6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Discussing the hurdles faced during the development process.</a:t>
            </a:r>
          </a:p>
          <a:p>
            <a:r>
              <a:rPr lang="en-US" dirty="0"/>
              <a:t>    - Key moments of inspiration and innovation.</a:t>
            </a:r>
          </a:p>
          <a:p>
            <a:r>
              <a:rPr lang="en-US" dirty="0"/>
              <a:t>    - Practical solutions to technical challenges.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36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Introduction to PowerShell's role in the project.</a:t>
            </a:r>
          </a:p>
          <a:p>
            <a:r>
              <a:rPr lang="en-US" dirty="0"/>
              <a:t>    - Automating the creation and management of Azure resources.</a:t>
            </a:r>
          </a:p>
          <a:p>
            <a:r>
              <a:rPr lang="en-US" dirty="0"/>
              <a:t>    - Enhancing the team's ability to rapidly iterate and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B973DD2-1476-E74C-99DF-240F2E50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02F9BD-EF25-7144-AB08-9EDFAA5C2CEA}"/>
              </a:ext>
            </a:extLst>
          </p:cNvPr>
          <p:cNvCxnSpPr/>
          <p:nvPr userDrawn="1"/>
        </p:nvCxnSpPr>
        <p:spPr>
          <a:xfrm>
            <a:off x="584200" y="1219200"/>
            <a:ext cx="11025188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34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99" r:id="rId2"/>
    <p:sldLayoutId id="2147483679" r:id="rId3"/>
    <p:sldLayoutId id="2147483680" r:id="rId4"/>
    <p:sldLayoutId id="2147483698" r:id="rId5"/>
    <p:sldLayoutId id="2147483665" r:id="rId6"/>
    <p:sldLayoutId id="2147483667" r:id="rId7"/>
    <p:sldLayoutId id="214748370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F7Mjm917IWE?feature=oembed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b2Dxgvg4vrQ?feature=oembed" TargetMode="Externa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j32sdAQmiF0?feature=oembed" TargetMode="Externa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kaelhilger.com/a-propos-about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fdb.com/gif/leonardo-dicaprio-throwing-money-wallstreet-kxkrd2hxrp5v1mw7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interest.ca/pin/679480662506323935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FEE10B-A7AE-B721-47AC-8C2A1F556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-822960"/>
            <a:ext cx="10972800" cy="82296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Event Overview slide</a:t>
            </a:r>
          </a:p>
        </p:txBody>
      </p:sp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Harnessing 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Easiest way to wrap our code while leaving room for improvement in the future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The previous installer was written in </a:t>
            </a:r>
            <a:r>
              <a:rPr lang="en-US" dirty="0" err="1">
                <a:latin typeface="Space Grotesk" pitchFamily="2" charset="0"/>
                <a:cs typeface="Space Grotesk" pitchFamily="2" charset="0"/>
              </a:rPr>
              <a:t>.Net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 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Familiar editor being Visual Studio 2019 &amp; 2022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Free time in December </a:t>
            </a:r>
          </a:p>
        </p:txBody>
      </p:sp>
    </p:spTree>
    <p:extLst>
      <p:ext uri="{BB962C8B-B14F-4D97-AF65-F5344CB8AC3E}">
        <p14:creationId xmlns:p14="http://schemas.microsoft.com/office/powerpoint/2010/main" val="392714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Challenges &amp; Breakthroughs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We had to write code in different time zones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Learn how to wrap PowerShell in C#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Learn how to incorporate different views of how scripts, tools and processes should work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Many, many, many builds and tests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Building and flying the plane in production with Customers</a:t>
            </a:r>
          </a:p>
          <a:p>
            <a:endParaRPr lang="en-US" dirty="0">
              <a:latin typeface="Space Grotesk" pitchFamily="2" charset="0"/>
              <a:cs typeface="Space Grotesk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Toy Plane 1235">
                <a:extLst>
                  <a:ext uri="{FF2B5EF4-FFF2-40B4-BE49-F238E27FC236}">
                    <a16:creationId xmlns:a16="http://schemas.microsoft.com/office/drawing/2014/main" id="{DF455828-DDF7-47DD-5ECA-4040F507F7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2162203"/>
                  </p:ext>
                </p:extLst>
              </p:nvPr>
            </p:nvGraphicFramePr>
            <p:xfrm>
              <a:off x="9524508" y="4411861"/>
              <a:ext cx="2579660" cy="229056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79660" cy="2290561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547169" ay="1815049" az="8207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921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Toy Plane 1235">
                <a:extLst>
                  <a:ext uri="{FF2B5EF4-FFF2-40B4-BE49-F238E27FC236}">
                    <a16:creationId xmlns:a16="http://schemas.microsoft.com/office/drawing/2014/main" id="{DF455828-DDF7-47DD-5ECA-4040F507F7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4508" y="4411861"/>
                <a:ext cx="2579660" cy="22905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252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76146 0.0217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73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8" presetClass="emph" presetSubtype="51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6.9747"/>
                                          </p:val>
                                        </p:tav>
                                        <p:tav tm="6660">
                                          <p:val>
                                            <p:fltVal val="-12.1039"/>
                                          </p:val>
                                        </p:tav>
                                        <p:tav tm="9990">
                                          <p:val>
                                            <p:fltVal val="-15.6713"/>
                                          </p:val>
                                        </p:tav>
                                        <p:tav tm="13320">
                                          <p:val>
                                            <p:fltVal val="-17.9604"/>
                                          </p:val>
                                        </p:tav>
                                        <p:tav tm="16650">
                                          <p:val>
                                            <p:fltVal val="-19.2548"/>
                                          </p:val>
                                        </p:tav>
                                        <p:tav tm="19970">
                                          <p:val>
                                            <p:fltVal val="-19.8371"/>
                                          </p:val>
                                        </p:tav>
                                        <p:tav tm="23290">
                                          <p:val>
                                            <p:fltVal val="-19.9936"/>
                                          </p:val>
                                        </p:tav>
                                        <p:tav tm="26620">
                                          <p:val>
                                            <p:fltVal val="-19.9945"/>
                                          </p:val>
                                        </p:tav>
                                        <p:tav tm="29950">
                                          <p:val>
                                            <p:fltVal val="-19.8447"/>
                                          </p:val>
                                        </p:tav>
                                        <p:tav tm="33280">
                                          <p:val>
                                            <p:fltVal val="-19.2733"/>
                                          </p:val>
                                        </p:tav>
                                        <p:tav tm="36610">
                                          <p:val>
                                            <p:fltVal val="-17.9968"/>
                                          </p:val>
                                        </p:tav>
                                        <p:tav tm="39940">
                                          <p:val>
                                            <p:fltVal val="-15.7316"/>
                                          </p:val>
                                        </p:tav>
                                        <p:tav tm="43270">
                                          <p:val>
                                            <p:fltVal val="-12.194"/>
                                          </p:val>
                                        </p:tav>
                                        <p:tav tm="46600">
                                          <p:val>
                                            <p:fltVal val="-7.1005"/>
                                          </p:val>
                                        </p:tav>
                                        <p:tav tm="49930">
                                          <p:val>
                                            <p:fltVal val="-0.1675"/>
                                          </p:val>
                                        </p:tav>
                                        <p:tav tm="53250">
                                          <p:val>
                                            <p:fltVal val="6.8299"/>
                                          </p:val>
                                        </p:tav>
                                        <p:tav tm="56580">
                                          <p:val>
                                            <p:fltVal val="12.0002"/>
                                          </p:val>
                                        </p:tav>
                                        <p:tav tm="59900">
                                          <p:val>
                                            <p:fltVal val="15.593"/>
                                          </p:val>
                                        </p:tav>
                                        <p:tav tm="63220">
                                          <p:val>
                                            <p:fltVal val="17.9075"/>
                                          </p:val>
                                        </p:tav>
                                        <p:tav tm="66540">
                                          <p:val>
                                            <p:fltVal val="19.2249"/>
                                          </p:val>
                                        </p:tav>
                                        <p:tav tm="69870">
                                          <p:val>
                                            <p:fltVal val="19.8271"/>
                                          </p:val>
                                        </p:tav>
                                        <p:tav tm="73190">
                                          <p:val>
                                            <p:fltVal val="19.9924"/>
                                          </p:val>
                                        </p:tav>
                                        <p:tav tm="76510">
                                          <p:val>
                                            <p:fltVal val="19.9955"/>
                                          </p:val>
                                        </p:tav>
                                        <p:tav tm="79830">
                                          <p:val>
                                            <p:fltVal val="19.8557"/>
                                          </p:val>
                                        </p:tav>
                                        <p:tav tm="83160">
                                          <p:val>
                                            <p:fltVal val="19.3045"/>
                                          </p:val>
                                        </p:tav>
                                        <p:tav tm="86480">
                                          <p:val>
                                            <p:fltVal val="18.0634"/>
                                          </p:val>
                                        </p:tav>
                                        <p:tav tm="89800">
                                          <p:val>
                                            <p:fltVal val="15.8505"/>
                                          </p:val>
                                        </p:tav>
                                        <p:tav tm="93120">
                                          <p:val>
                                            <p:fltVal val="12.3847"/>
                                          </p:val>
                                        </p:tav>
                                        <p:tav tm="96450">
                                          <p:val>
                                            <p:fltVal val="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PowerShell in 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>
            <a:normAutofit lnSpcReduction="10000"/>
          </a:bodyPr>
          <a:lstStyle/>
          <a:p>
            <a:r>
              <a:rPr lang="en-US" sz="2600" dirty="0">
                <a:latin typeface="Space Grotesk" pitchFamily="2" charset="0"/>
                <a:cs typeface="Space Grotesk" pitchFamily="2" charset="0"/>
              </a:rPr>
              <a:t>We chose PowerShell because most team members can quickly read and understand PowerShell</a:t>
            </a:r>
          </a:p>
          <a:p>
            <a:endParaRPr lang="en-US" sz="2600" dirty="0">
              <a:latin typeface="Space Grotesk" pitchFamily="2" charset="0"/>
              <a:cs typeface="Space Grotesk" pitchFamily="2" charset="0"/>
            </a:endParaRPr>
          </a:p>
          <a:p>
            <a:r>
              <a:rPr lang="en-US" sz="2600" dirty="0">
                <a:latin typeface="Space Grotesk" pitchFamily="2" charset="0"/>
                <a:cs typeface="Space Grotesk" pitchFamily="2" charset="0"/>
              </a:rPr>
              <a:t>PowerShell is easily used to build resources in Azure when providing a JSON ARM Template</a:t>
            </a:r>
          </a:p>
          <a:p>
            <a:endParaRPr lang="en-US" sz="2600" dirty="0">
              <a:latin typeface="Space Grotesk" pitchFamily="2" charset="0"/>
              <a:cs typeface="Space Grotesk" pitchFamily="2" charset="0"/>
            </a:endParaRPr>
          </a:p>
          <a:p>
            <a:r>
              <a:rPr lang="en-US" sz="2600" dirty="0">
                <a:latin typeface="Space Grotesk" pitchFamily="2" charset="0"/>
                <a:cs typeface="Space Grotesk" pitchFamily="2" charset="0"/>
              </a:rPr>
              <a:t>We needed PowerShell in the Azure Automation Account</a:t>
            </a:r>
          </a:p>
        </p:txBody>
      </p:sp>
      <p:pic>
        <p:nvPicPr>
          <p:cNvPr id="4" name="Picture 3" descr="A screenshot of a bunch of scripts">
            <a:extLst>
              <a:ext uri="{FF2B5EF4-FFF2-40B4-BE49-F238E27FC236}">
                <a16:creationId xmlns:a16="http://schemas.microsoft.com/office/drawing/2014/main" id="{E3E824A7-FB90-8621-13A7-1EFE89A0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992556"/>
            <a:ext cx="5410200" cy="4017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999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Installer</a:t>
            </a:r>
          </a:p>
        </p:txBody>
      </p:sp>
      <p:pic>
        <p:nvPicPr>
          <p:cNvPr id="4" name="Picture 3" descr="A screenshot of the installer ">
            <a:extLst>
              <a:ext uri="{FF2B5EF4-FFF2-40B4-BE49-F238E27FC236}">
                <a16:creationId xmlns:a16="http://schemas.microsoft.com/office/drawing/2014/main" id="{618F848E-CC55-6B63-492D-583C0D3BA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698" y="1657891"/>
            <a:ext cx="8542604" cy="45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97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73C9A-8571-730A-CFE9-EE461072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22960"/>
            <a:ext cx="10972800" cy="82296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Demo 1: Visual Studio</a:t>
            </a:r>
          </a:p>
        </p:txBody>
      </p:sp>
      <p:pic>
        <p:nvPicPr>
          <p:cNvPr id="4" name="Online Media 3" title="From Zero to Million - App development demo from .NET Conf 2023">
            <a:hlinkClick r:id="" action="ppaction://media"/>
            <a:extLst>
              <a:ext uri="{FF2B5EF4-FFF2-40B4-BE49-F238E27FC236}">
                <a16:creationId xmlns:a16="http://schemas.microsoft.com/office/drawing/2014/main" id="{731FA4A9-AB68-E91D-65ED-3FF3E9EF68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7769"/>
            <a:ext cx="10972800" cy="822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Code sample: Wrap PowerShell Script</a:t>
            </a:r>
          </a:p>
        </p:txBody>
      </p:sp>
      <p:pic>
        <p:nvPicPr>
          <p:cNvPr id="9" name="Picture 8" descr="A picture of code">
            <a:extLst>
              <a:ext uri="{FF2B5EF4-FFF2-40B4-BE49-F238E27FC236}">
                <a16:creationId xmlns:a16="http://schemas.microsoft.com/office/drawing/2014/main" id="{D14A6188-D1D1-BF6F-BD4E-C6C71C674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155997"/>
            <a:ext cx="7123889" cy="3137372"/>
          </a:xfrm>
          <a:prstGeom prst="rect">
            <a:avLst/>
          </a:prstGeom>
        </p:spPr>
      </p:pic>
      <p:pic>
        <p:nvPicPr>
          <p:cNvPr id="11" name="Picture 10" descr="A picture of code">
            <a:extLst>
              <a:ext uri="{FF2B5EF4-FFF2-40B4-BE49-F238E27FC236}">
                <a16:creationId xmlns:a16="http://schemas.microsoft.com/office/drawing/2014/main" id="{7E68C55B-1E7E-58C0-0638-CDBE14BB0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29" y="4396037"/>
            <a:ext cx="7428571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9228"/>
            <a:ext cx="10972800" cy="822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Architecture in Azure</a:t>
            </a:r>
          </a:p>
        </p:txBody>
      </p:sp>
      <p:sp>
        <p:nvSpPr>
          <p:cNvPr id="3" name="Rectangle 2">
            <a:hlinkClick r:id="" action="ppaction://noaction"/>
            <a:extLst>
              <a:ext uri="{FF2B5EF4-FFF2-40B4-BE49-F238E27FC236}">
                <a16:creationId xmlns:a16="http://schemas.microsoft.com/office/drawing/2014/main" id="{34332560-8BE8-FDC8-44C3-5341E2CDE7A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3558" y="1252188"/>
            <a:ext cx="3400269" cy="414075"/>
          </a:xfrm>
          <a:prstGeom prst="rect">
            <a:avLst/>
          </a:prstGeom>
          <a:solidFill>
            <a:srgbClr val="0078D4"/>
          </a:solidFill>
        </p:spPr>
        <p:txBody>
          <a:bodyPr vert="horz" lIns="139781" tIns="0" rIns="186375" bIns="0" anchor="ctr"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Overview</a:t>
            </a:r>
          </a:p>
        </p:txBody>
      </p:sp>
      <p:pic>
        <p:nvPicPr>
          <p:cNvPr id="6" name="Picture 5" descr="An index for the Architecture Diagram">
            <a:extLst>
              <a:ext uri="{FF2B5EF4-FFF2-40B4-BE49-F238E27FC236}">
                <a16:creationId xmlns:a16="http://schemas.microsoft.com/office/drawing/2014/main" id="{DFA8F4B3-0853-89E5-740A-D88773B4A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58" y="1666263"/>
            <a:ext cx="3400268" cy="3414396"/>
          </a:xfrm>
          <a:prstGeom prst="rect">
            <a:avLst/>
          </a:prstGeom>
        </p:spPr>
      </p:pic>
      <p:pic>
        <p:nvPicPr>
          <p:cNvPr id="7" name="Picture 2" descr="An Architecture of the application and how it would look in Azure">
            <a:extLst>
              <a:ext uri="{FF2B5EF4-FFF2-40B4-BE49-F238E27FC236}">
                <a16:creationId xmlns:a16="http://schemas.microsoft.com/office/drawing/2014/main" id="{06F04BED-C6B6-B307-5258-83BE8E5F4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827" y="1252188"/>
            <a:ext cx="8538174" cy="5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038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C78CCD-1E22-54FE-85F5-7BF1BD35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22960"/>
            <a:ext cx="10972800" cy="82296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Demo 2: The Installer</a:t>
            </a:r>
          </a:p>
        </p:txBody>
      </p:sp>
      <p:pic>
        <p:nvPicPr>
          <p:cNvPr id="4" name="Online Media 3" title="From Zero to a Million - Installer Demo video from .NET Conf 2023">
            <a:hlinkClick r:id="" action="ppaction://media"/>
            <a:extLst>
              <a:ext uri="{FF2B5EF4-FFF2-40B4-BE49-F238E27FC236}">
                <a16:creationId xmlns:a16="http://schemas.microsoft.com/office/drawing/2014/main" id="{8C2D6146-9192-9285-D3DE-B64B676FFF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1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Remember our plane?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A169B-F030-D1AD-0EBE-1DCC0CAE47A6}"/>
              </a:ext>
            </a:extLst>
          </p:cNvPr>
          <p:cNvSpPr txBox="1"/>
          <p:nvPr/>
        </p:nvSpPr>
        <p:spPr>
          <a:xfrm>
            <a:off x="1895403" y="5166117"/>
            <a:ext cx="8401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xPlus IBM VGA8" panose="00000009000000000000" pitchFamily="49" charset="0"/>
                <a:ea typeface="PxPlus IBM VGA8" panose="00000009000000000000" pitchFamily="49" charset="0"/>
                <a:cs typeface="PxPlus IBM VGA8" panose="00000009000000000000" pitchFamily="49" charset="0"/>
              </a:rPr>
              <a:t>What? MDE is evolving! (Customers are liking this app and providing great feedback. It’s getting better!)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4F31B-5C00-9E27-A926-531DF955DC4F}"/>
              </a:ext>
            </a:extLst>
          </p:cNvPr>
          <p:cNvSpPr txBox="1"/>
          <p:nvPr/>
        </p:nvSpPr>
        <p:spPr>
          <a:xfrm>
            <a:off x="3587008" y="5166117"/>
            <a:ext cx="5573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xPlus IBM VGA8" panose="00000009000000000000" pitchFamily="49" charset="0"/>
                <a:ea typeface="PxPlus IBM VGA8" panose="00000009000000000000" pitchFamily="49" charset="0"/>
                <a:cs typeface="PxPlus IBM VGA8" panose="00000009000000000000" pitchFamily="49" charset="0"/>
              </a:rPr>
              <a:t>MDE evolved into a high demand solution for customers!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774D6-121D-7BDA-4537-D43C4DF87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2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7769"/>
            <a:ext cx="10972800" cy="822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Power BI Dashboard</a:t>
            </a:r>
          </a:p>
        </p:txBody>
      </p:sp>
      <p:pic>
        <p:nvPicPr>
          <p:cNvPr id="2" name="Picture 3" descr="Screenshot of the PowerBI Dashboard">
            <a:extLst>
              <a:ext uri="{FF2B5EF4-FFF2-40B4-BE49-F238E27FC236}">
                <a16:creationId xmlns:a16="http://schemas.microsoft.com/office/drawing/2014/main" id="{0A6874E6-79E1-E1EE-D728-2B40E654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85" y="1140729"/>
            <a:ext cx="10197829" cy="5447515"/>
          </a:xfrm>
          <a:prstGeom prst="rect">
            <a:avLst/>
          </a:prstGeom>
        </p:spPr>
      </p:pic>
      <p:pic>
        <p:nvPicPr>
          <p:cNvPr id="3" name="Picture 3" descr="Screenshot of the PowerBI Dashboard">
            <a:extLst>
              <a:ext uri="{FF2B5EF4-FFF2-40B4-BE49-F238E27FC236}">
                <a16:creationId xmlns:a16="http://schemas.microsoft.com/office/drawing/2014/main" id="{03ED582F-0CC4-FB06-EB8A-5AB7B1DD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03" y="1140729"/>
            <a:ext cx="10266854" cy="5533296"/>
          </a:xfrm>
          <a:prstGeom prst="rect">
            <a:avLst/>
          </a:prstGeom>
        </p:spPr>
      </p:pic>
      <p:pic>
        <p:nvPicPr>
          <p:cNvPr id="4" name="Picture 3" descr="Screenshot of the PowerBI Dashboard">
            <a:extLst>
              <a:ext uri="{FF2B5EF4-FFF2-40B4-BE49-F238E27FC236}">
                <a16:creationId xmlns:a16="http://schemas.microsoft.com/office/drawing/2014/main" id="{53AA24BA-920F-F2A2-52E2-935B431CB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10" y="1140729"/>
            <a:ext cx="10412947" cy="56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02" y="116619"/>
            <a:ext cx="11354462" cy="3952875"/>
          </a:xfrm>
        </p:spPr>
        <p:txBody>
          <a:bodyPr>
            <a:normAutofit fontScale="90000"/>
          </a:bodyPr>
          <a:lstStyle/>
          <a:p>
            <a:r>
              <a:rPr lang="en-US" dirty="0"/>
              <a:t>From Zero to Million: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Amateur Developers and Infrastructure Engineers Built a Million-Dollar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sz="2400" dirty="0"/>
              <a:t>Chris Sugdinis</a:t>
            </a:r>
          </a:p>
          <a:p>
            <a:r>
              <a:rPr lang="en-US" sz="2400" dirty="0"/>
              <a:t>Werner Rall</a:t>
            </a:r>
          </a:p>
        </p:txBody>
      </p:sp>
    </p:spTree>
    <p:extLst>
      <p:ext uri="{BB962C8B-B14F-4D97-AF65-F5344CB8AC3E}">
        <p14:creationId xmlns:p14="http://schemas.microsoft.com/office/powerpoint/2010/main" val="3689740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51A4-CD3F-AF5B-7FA0-D59ED995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22960"/>
            <a:ext cx="10972800" cy="82296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Demo 3: The Power BI Dashboard</a:t>
            </a:r>
          </a:p>
        </p:txBody>
      </p:sp>
      <p:pic>
        <p:nvPicPr>
          <p:cNvPr id="3" name="Online Media 2" title="From Zero to Million - App Demo video from .NET Conf 2023">
            <a:hlinkClick r:id="" action="ppaction://media"/>
            <a:extLst>
              <a:ext uri="{FF2B5EF4-FFF2-40B4-BE49-F238E27FC236}">
                <a16:creationId xmlns:a16="http://schemas.microsoft.com/office/drawing/2014/main" id="{7925E066-7E11-F451-3F8A-AB709B87B4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532" y="0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8149"/>
            <a:ext cx="10972800" cy="822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Lessons Learned &amp; 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7221E1-ADE8-C194-615C-39221627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0939"/>
            <a:ext cx="10972800" cy="479891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latin typeface="Space Grotesk" pitchFamily="2" charset="0"/>
                <a:cs typeface="Space Grotesk" pitchFamily="2" charset="0"/>
              </a:rPr>
              <a:t>Marketing is important! 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We used a blog, internal videos, word of mouth, sponsors, managers, demos, showcases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Reporting: You cannot improve what you do not measure</a:t>
            </a:r>
          </a:p>
          <a:p>
            <a:endParaRPr lang="en-US" dirty="0">
              <a:latin typeface="Space Grotesk" pitchFamily="2" charset="0"/>
              <a:cs typeface="Space Grotesk" pitchFamily="2" charset="0"/>
            </a:endParaRP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Ease-of-use: The best technology for you may not be the best technology for your team</a:t>
            </a:r>
          </a:p>
          <a:p>
            <a:endParaRPr lang="en-US" dirty="0">
              <a:latin typeface="Space Grotesk" pitchFamily="2" charset="0"/>
              <a:cs typeface="Space Grotesk" pitchFamily="2" charset="0"/>
            </a:endParaRP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Don’t be afraid to try new things (That idea you have never worked on)</a:t>
            </a:r>
          </a:p>
          <a:p>
            <a:endParaRPr lang="en-US" dirty="0">
              <a:latin typeface="Space Grotesk" pitchFamily="2" charset="0"/>
              <a:cs typeface="Space Grotesk" pitchFamily="2" charset="0"/>
            </a:endParaRP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Fail hard and Fail Fast BUT failing does not make </a:t>
            </a:r>
            <a:r>
              <a:rPr lang="en-US" b="1" dirty="0">
                <a:latin typeface="Space Grotesk" pitchFamily="2" charset="0"/>
                <a:cs typeface="Space Grotesk" pitchFamily="2" charset="0"/>
              </a:rPr>
              <a:t>you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 a failure, it’s part of the game.</a:t>
            </a:r>
          </a:p>
        </p:txBody>
      </p:sp>
    </p:spTree>
    <p:extLst>
      <p:ext uri="{BB962C8B-B14F-4D97-AF65-F5344CB8AC3E}">
        <p14:creationId xmlns:p14="http://schemas.microsoft.com/office/powerpoint/2010/main" val="2555248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3A58-8F02-754C-AD45-81362956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8186"/>
            <a:ext cx="11018520" cy="612027"/>
          </a:xfrm>
        </p:spPr>
        <p:txBody>
          <a:bodyPr/>
          <a:lstStyle/>
          <a:p>
            <a:r>
              <a:rPr lang="en-US" dirty="0"/>
              <a:t>Not-yet-a-developer Timeline</a:t>
            </a:r>
          </a:p>
        </p:txBody>
      </p:sp>
      <p:sp>
        <p:nvSpPr>
          <p:cNvPr id="15" name="TextBox 14" descr="Timeline arrow">
            <a:extLst>
              <a:ext uri="{FF2B5EF4-FFF2-40B4-BE49-F238E27FC236}">
                <a16:creationId xmlns:a16="http://schemas.microsoft.com/office/drawing/2014/main" id="{9139176F-3D10-D545-9310-E0E7AA19D7E2}"/>
              </a:ext>
            </a:extLst>
          </p:cNvPr>
          <p:cNvSpPr txBox="1"/>
          <p:nvPr/>
        </p:nvSpPr>
        <p:spPr>
          <a:xfrm>
            <a:off x="584201" y="3732000"/>
            <a:ext cx="11025188" cy="309958"/>
          </a:xfrm>
          <a:custGeom>
            <a:avLst/>
            <a:gdLst>
              <a:gd name="connsiteX0" fmla="*/ 0 w 11025188"/>
              <a:gd name="connsiteY0" fmla="*/ 0 h 309958"/>
              <a:gd name="connsiteX1" fmla="*/ 11025188 w 11025188"/>
              <a:gd name="connsiteY1" fmla="*/ 0 h 309958"/>
              <a:gd name="connsiteX2" fmla="*/ 11025188 w 11025188"/>
              <a:gd name="connsiteY2" fmla="*/ 309958 h 309958"/>
              <a:gd name="connsiteX3" fmla="*/ 0 w 11025188"/>
              <a:gd name="connsiteY3" fmla="*/ 309958 h 309958"/>
              <a:gd name="connsiteX4" fmla="*/ 0 w 11025188"/>
              <a:gd name="connsiteY4" fmla="*/ 0 h 309958"/>
              <a:gd name="connsiteX0" fmla="*/ 0 w 11025188"/>
              <a:gd name="connsiteY0" fmla="*/ 0 h 309958"/>
              <a:gd name="connsiteX1" fmla="*/ 11025188 w 11025188"/>
              <a:gd name="connsiteY1" fmla="*/ 0 h 309958"/>
              <a:gd name="connsiteX2" fmla="*/ 11018187 w 11025188"/>
              <a:gd name="connsiteY2" fmla="*/ 165443 h 309958"/>
              <a:gd name="connsiteX3" fmla="*/ 11025188 w 11025188"/>
              <a:gd name="connsiteY3" fmla="*/ 309958 h 309958"/>
              <a:gd name="connsiteX4" fmla="*/ 0 w 11025188"/>
              <a:gd name="connsiteY4" fmla="*/ 309958 h 309958"/>
              <a:gd name="connsiteX5" fmla="*/ 0 w 11025188"/>
              <a:gd name="connsiteY5" fmla="*/ 0 h 309958"/>
              <a:gd name="connsiteX0" fmla="*/ 14574 w 11039762"/>
              <a:gd name="connsiteY0" fmla="*/ 0 h 309958"/>
              <a:gd name="connsiteX1" fmla="*/ 11039762 w 11039762"/>
              <a:gd name="connsiteY1" fmla="*/ 0 h 309958"/>
              <a:gd name="connsiteX2" fmla="*/ 11032761 w 11039762"/>
              <a:gd name="connsiteY2" fmla="*/ 165443 h 309958"/>
              <a:gd name="connsiteX3" fmla="*/ 11039762 w 11039762"/>
              <a:gd name="connsiteY3" fmla="*/ 309958 h 309958"/>
              <a:gd name="connsiteX4" fmla="*/ 14574 w 11039762"/>
              <a:gd name="connsiteY4" fmla="*/ 309958 h 309958"/>
              <a:gd name="connsiteX5" fmla="*/ 0 w 11039762"/>
              <a:gd name="connsiteY5" fmla="*/ 165443 h 309958"/>
              <a:gd name="connsiteX6" fmla="*/ 14574 w 11039762"/>
              <a:gd name="connsiteY6" fmla="*/ 0 h 309958"/>
              <a:gd name="connsiteX0" fmla="*/ 14574 w 11142827"/>
              <a:gd name="connsiteY0" fmla="*/ 0 h 309958"/>
              <a:gd name="connsiteX1" fmla="*/ 11039762 w 11142827"/>
              <a:gd name="connsiteY1" fmla="*/ 0 h 309958"/>
              <a:gd name="connsiteX2" fmla="*/ 11142827 w 11142827"/>
              <a:gd name="connsiteY2" fmla="*/ 169677 h 309958"/>
              <a:gd name="connsiteX3" fmla="*/ 11039762 w 11142827"/>
              <a:gd name="connsiteY3" fmla="*/ 309958 h 309958"/>
              <a:gd name="connsiteX4" fmla="*/ 14574 w 11142827"/>
              <a:gd name="connsiteY4" fmla="*/ 309958 h 309958"/>
              <a:gd name="connsiteX5" fmla="*/ 0 w 11142827"/>
              <a:gd name="connsiteY5" fmla="*/ 165443 h 309958"/>
              <a:gd name="connsiteX6" fmla="*/ 14574 w 11142827"/>
              <a:gd name="connsiteY6" fmla="*/ 0 h 309958"/>
              <a:gd name="connsiteX0" fmla="*/ 14574 w 11142827"/>
              <a:gd name="connsiteY0" fmla="*/ 0 h 309958"/>
              <a:gd name="connsiteX1" fmla="*/ 11039762 w 11142827"/>
              <a:gd name="connsiteY1" fmla="*/ 0 h 309958"/>
              <a:gd name="connsiteX2" fmla="*/ 11142827 w 11142827"/>
              <a:gd name="connsiteY2" fmla="*/ 150627 h 309958"/>
              <a:gd name="connsiteX3" fmla="*/ 11039762 w 11142827"/>
              <a:gd name="connsiteY3" fmla="*/ 309958 h 309958"/>
              <a:gd name="connsiteX4" fmla="*/ 14574 w 11142827"/>
              <a:gd name="connsiteY4" fmla="*/ 309958 h 309958"/>
              <a:gd name="connsiteX5" fmla="*/ 0 w 11142827"/>
              <a:gd name="connsiteY5" fmla="*/ 165443 h 309958"/>
              <a:gd name="connsiteX6" fmla="*/ 14574 w 11142827"/>
              <a:gd name="connsiteY6" fmla="*/ 0 h 309958"/>
              <a:gd name="connsiteX0" fmla="*/ 0 w 11128253"/>
              <a:gd name="connsiteY0" fmla="*/ 0 h 309958"/>
              <a:gd name="connsiteX1" fmla="*/ 11025188 w 11128253"/>
              <a:gd name="connsiteY1" fmla="*/ 0 h 309958"/>
              <a:gd name="connsiteX2" fmla="*/ 11128253 w 11128253"/>
              <a:gd name="connsiteY2" fmla="*/ 150627 h 309958"/>
              <a:gd name="connsiteX3" fmla="*/ 11025188 w 11128253"/>
              <a:gd name="connsiteY3" fmla="*/ 309958 h 309958"/>
              <a:gd name="connsiteX4" fmla="*/ 0 w 11128253"/>
              <a:gd name="connsiteY4" fmla="*/ 309958 h 309958"/>
              <a:gd name="connsiteX5" fmla="*/ 29876 w 11128253"/>
              <a:gd name="connsiteY5" fmla="*/ 155918 h 309958"/>
              <a:gd name="connsiteX6" fmla="*/ 0 w 11128253"/>
              <a:gd name="connsiteY6" fmla="*/ 0 h 309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28253" h="309958">
                <a:moveTo>
                  <a:pt x="0" y="0"/>
                </a:moveTo>
                <a:lnTo>
                  <a:pt x="11025188" y="0"/>
                </a:lnTo>
                <a:lnTo>
                  <a:pt x="11128253" y="150627"/>
                </a:lnTo>
                <a:lnTo>
                  <a:pt x="11025188" y="309958"/>
                </a:lnTo>
                <a:lnTo>
                  <a:pt x="0" y="309958"/>
                </a:lnTo>
                <a:lnTo>
                  <a:pt x="29876" y="155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90000" tIns="46800" rIns="90000" bIns="46800" rtlCol="0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5B203-2539-9645-B159-329345F67A01}"/>
              </a:ext>
            </a:extLst>
          </p:cNvPr>
          <p:cNvSpPr txBox="1"/>
          <p:nvPr/>
        </p:nvSpPr>
        <p:spPr>
          <a:xfrm>
            <a:off x="632517" y="3732000"/>
            <a:ext cx="1547120" cy="30995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2010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685339-6DF8-5B46-9767-3FAEE8F2B7A0}"/>
              </a:ext>
            </a:extLst>
          </p:cNvPr>
          <p:cNvSpPr txBox="1"/>
          <p:nvPr/>
        </p:nvSpPr>
        <p:spPr>
          <a:xfrm>
            <a:off x="1754839" y="1461965"/>
            <a:ext cx="1655999" cy="731911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Autofit/>
          </a:bodyPr>
          <a:lstStyle/>
          <a:p>
            <a:r>
              <a:rPr lang="en-US" sz="1200" b="1" dirty="0"/>
              <a:t>While attending college, wrote my first Application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DF94E4-D348-CA48-BB00-9CFF776FCA63}"/>
              </a:ext>
            </a:extLst>
          </p:cNvPr>
          <p:cNvSpPr txBox="1"/>
          <p:nvPr/>
        </p:nvSpPr>
        <p:spPr>
          <a:xfrm>
            <a:off x="1793704" y="2189001"/>
            <a:ext cx="1655999" cy="1124262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Autofit/>
          </a:bodyPr>
          <a:lstStyle/>
          <a:p>
            <a:r>
              <a:rPr lang="en-US" sz="1000" dirty="0"/>
              <a:t>I remember creating my very first Form Ever using Visual Studio 2009. </a:t>
            </a:r>
            <a:r>
              <a:rPr lang="en-US" sz="1000" b="1" dirty="0"/>
              <a:t>None of the logic worked and I failed the class.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ED8875-1E15-9249-A974-DAAEF6C0E126}"/>
              </a:ext>
            </a:extLst>
          </p:cNvPr>
          <p:cNvSpPr txBox="1"/>
          <p:nvPr/>
        </p:nvSpPr>
        <p:spPr>
          <a:xfrm>
            <a:off x="2470151" y="3732000"/>
            <a:ext cx="1595437" cy="30995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2013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C801D-1B41-DD41-87B8-17D10ECFB878}"/>
              </a:ext>
            </a:extLst>
          </p:cNvPr>
          <p:cNvSpPr txBox="1"/>
          <p:nvPr/>
        </p:nvSpPr>
        <p:spPr>
          <a:xfrm>
            <a:off x="2742136" y="4190779"/>
            <a:ext cx="1655999" cy="257201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Autofit/>
          </a:bodyPr>
          <a:lstStyle/>
          <a:p>
            <a:r>
              <a:rPr lang="en-US" sz="1200" b="1" dirty="0"/>
              <a:t>PowerShell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97FC67-2634-8841-8853-CA17A1AB93FF}"/>
              </a:ext>
            </a:extLst>
          </p:cNvPr>
          <p:cNvSpPr txBox="1"/>
          <p:nvPr/>
        </p:nvSpPr>
        <p:spPr>
          <a:xfrm>
            <a:off x="2828096" y="4463710"/>
            <a:ext cx="1655999" cy="1124262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Autofit/>
          </a:bodyPr>
          <a:lstStyle/>
          <a:p>
            <a:r>
              <a:rPr lang="en-US" sz="1000" dirty="0"/>
              <a:t>After learning about batch files and PowerShell I created a computer performance tracking application that displayed an HTML report that was used by all Desktop Support Teams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806E68-33F4-F643-854C-6A1F6167703D}"/>
              </a:ext>
            </a:extLst>
          </p:cNvPr>
          <p:cNvSpPr txBox="1"/>
          <p:nvPr/>
        </p:nvSpPr>
        <p:spPr>
          <a:xfrm>
            <a:off x="4364038" y="3732000"/>
            <a:ext cx="1595437" cy="30995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2015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AB5BAD-9FC4-974A-8591-715042F8CBF3}"/>
              </a:ext>
            </a:extLst>
          </p:cNvPr>
          <p:cNvSpPr txBox="1"/>
          <p:nvPr/>
        </p:nvSpPr>
        <p:spPr>
          <a:xfrm>
            <a:off x="4704374" y="1886559"/>
            <a:ext cx="1655999" cy="257201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Autofit/>
          </a:bodyPr>
          <a:lstStyle/>
          <a:p>
            <a:r>
              <a:rPr lang="en-US" sz="1200" b="1" dirty="0"/>
              <a:t>Let’s try </a:t>
            </a:r>
            <a:r>
              <a:rPr lang="en-US" sz="1200" b="1"/>
              <a:t>creating </a:t>
            </a:r>
            <a:r>
              <a:rPr lang="en-US" sz="1200" b="1" dirty="0"/>
              <a:t>an app again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8D55DC-0439-3241-9FB4-137DB891A2A0}"/>
              </a:ext>
            </a:extLst>
          </p:cNvPr>
          <p:cNvSpPr txBox="1"/>
          <p:nvPr/>
        </p:nvSpPr>
        <p:spPr>
          <a:xfrm>
            <a:off x="4758767" y="2143760"/>
            <a:ext cx="1655999" cy="1345184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Autofit/>
          </a:bodyPr>
          <a:lstStyle/>
          <a:p>
            <a:r>
              <a:rPr lang="en-US" sz="1000" dirty="0"/>
              <a:t>Manager asked if anybody could write applications and I said yes (should have said no). Tried to write an application that could help with Neighborhood watch. Never finished. Visual Studio 2015, but I learned a lot.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ECDB55-09FA-574A-A7EA-19327F856A11}"/>
              </a:ext>
            </a:extLst>
          </p:cNvPr>
          <p:cNvSpPr txBox="1"/>
          <p:nvPr/>
        </p:nvSpPr>
        <p:spPr>
          <a:xfrm>
            <a:off x="6242051" y="3732000"/>
            <a:ext cx="1595437" cy="30995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2016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FEF205-5371-7046-A532-16F191F1601E}"/>
              </a:ext>
            </a:extLst>
          </p:cNvPr>
          <p:cNvSpPr txBox="1"/>
          <p:nvPr/>
        </p:nvSpPr>
        <p:spPr>
          <a:xfrm>
            <a:off x="5959475" y="4797167"/>
            <a:ext cx="1655999" cy="257201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Autofit/>
          </a:bodyPr>
          <a:lstStyle/>
          <a:p>
            <a:r>
              <a:rPr lang="en-US" sz="1200" b="1" dirty="0"/>
              <a:t>SCOM Bing Maps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EE72D6-6117-B941-A09A-03168CC6F86D}"/>
              </a:ext>
            </a:extLst>
          </p:cNvPr>
          <p:cNvSpPr txBox="1"/>
          <p:nvPr/>
        </p:nvSpPr>
        <p:spPr>
          <a:xfrm>
            <a:off x="5586766" y="5146710"/>
            <a:ext cx="2480307" cy="560077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Autofit/>
          </a:bodyPr>
          <a:lstStyle/>
          <a:p>
            <a:r>
              <a:rPr lang="en-US" sz="1000" dirty="0"/>
              <a:t>Wrote a desktop application that uses computer attributes out of Active Directory to retrieve locations and places them on Bing maps. I tried also to tie in the server health data because On-Prem servers would always be unpredictable. Visual Studio 2015. Also wrote 25 Demo Websites.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E68488-A299-5747-98D3-F83587A31E51}"/>
              </a:ext>
            </a:extLst>
          </p:cNvPr>
          <p:cNvSpPr txBox="1"/>
          <p:nvPr/>
        </p:nvSpPr>
        <p:spPr>
          <a:xfrm>
            <a:off x="8128000" y="3732000"/>
            <a:ext cx="1595437" cy="30995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2019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149196-C975-D74A-A5CA-74EDF6E76E21}"/>
              </a:ext>
            </a:extLst>
          </p:cNvPr>
          <p:cNvSpPr txBox="1"/>
          <p:nvPr/>
        </p:nvSpPr>
        <p:spPr>
          <a:xfrm>
            <a:off x="9299427" y="1629358"/>
            <a:ext cx="1655999" cy="257201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Autofit/>
          </a:bodyPr>
          <a:lstStyle/>
          <a:p>
            <a:r>
              <a:rPr lang="en-US" sz="1200" b="1" dirty="0"/>
              <a:t>Joined Microsoft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0D12D9-1638-C248-84A1-BFFA7C32850F}"/>
              </a:ext>
            </a:extLst>
          </p:cNvPr>
          <p:cNvSpPr txBox="1"/>
          <p:nvPr/>
        </p:nvSpPr>
        <p:spPr>
          <a:xfrm>
            <a:off x="9241694" y="1960255"/>
            <a:ext cx="2011895" cy="631251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Autofit/>
          </a:bodyPr>
          <a:lstStyle/>
          <a:p>
            <a:r>
              <a:rPr lang="en-US" sz="1000" dirty="0"/>
              <a:t>Upon Joining Microsoft, I realized in our South African Offices it was difficult to book meeting rooms. Created a Desktop Application that will book meeting rooms using Outlook. Visual Studio 2019. This app worked and a few people actually used it!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14C81F-C598-1649-A475-0F4B15041A4F}"/>
              </a:ext>
            </a:extLst>
          </p:cNvPr>
          <p:cNvSpPr txBox="1"/>
          <p:nvPr/>
        </p:nvSpPr>
        <p:spPr>
          <a:xfrm>
            <a:off x="10013951" y="3732000"/>
            <a:ext cx="1482724" cy="309958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2022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994897-E652-EF4D-BC92-23963DB2C046}"/>
              </a:ext>
            </a:extLst>
          </p:cNvPr>
          <p:cNvSpPr txBox="1"/>
          <p:nvPr/>
        </p:nvSpPr>
        <p:spPr>
          <a:xfrm>
            <a:off x="9723437" y="4644523"/>
            <a:ext cx="1655999" cy="257201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Autofit/>
          </a:bodyPr>
          <a:lstStyle/>
          <a:p>
            <a:r>
              <a:rPr lang="en-US" sz="1200" b="1" dirty="0"/>
              <a:t>MDAD Application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68B1F7-C333-FE47-A779-3AE1AA7666D6}"/>
              </a:ext>
            </a:extLst>
          </p:cNvPr>
          <p:cNvSpPr txBox="1"/>
          <p:nvPr/>
        </p:nvSpPr>
        <p:spPr>
          <a:xfrm>
            <a:off x="9795402" y="4931885"/>
            <a:ext cx="1655999" cy="1333817"/>
          </a:xfrm>
          <a:prstGeom prst="rect">
            <a:avLst/>
          </a:prstGeom>
          <a:noFill/>
        </p:spPr>
        <p:txBody>
          <a:bodyPr wrap="square" lIns="90000" tIns="46800" rIns="90000" bIns="46800" rtlCol="0" anchor="t">
            <a:noAutofit/>
          </a:bodyPr>
          <a:lstStyle/>
          <a:p>
            <a:r>
              <a:rPr lang="en-US" sz="1000" dirty="0"/>
              <a:t>. Net 6.0 Desktop application using PowerShell Modules to create Azure Resources  in Visual Studio 2022. </a:t>
            </a:r>
          </a:p>
          <a:p>
            <a:endParaRPr lang="en-US" sz="1000" dirty="0"/>
          </a:p>
          <a:p>
            <a:r>
              <a:rPr lang="en-US" sz="1000" dirty="0"/>
              <a:t>Delivering this to Customers and generated </a:t>
            </a:r>
          </a:p>
        </p:txBody>
      </p:sp>
      <p:pic>
        <p:nvPicPr>
          <p:cNvPr id="6" name="Picture 5" descr="A person holding a finger up">
            <a:extLst>
              <a:ext uri="{FF2B5EF4-FFF2-40B4-BE49-F238E27FC236}">
                <a16:creationId xmlns:a16="http://schemas.microsoft.com/office/drawing/2014/main" id="{E25FDA96-A8BA-A74E-5E70-E9F3BF9EAC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80882" y="1444103"/>
            <a:ext cx="1620837" cy="1079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Junior or senior front-end developer | Junior, Animation design ...">
            <a:extLst>
              <a:ext uri="{FF2B5EF4-FFF2-40B4-BE49-F238E27FC236}">
                <a16:creationId xmlns:a16="http://schemas.microsoft.com/office/drawing/2014/main" id="{7566A058-21B7-0B16-C9EE-66C4D19A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702" y="1559671"/>
            <a:ext cx="1431643" cy="1073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 descr="Arrow pointing to timeline year 2013">
            <a:extLst>
              <a:ext uri="{FF2B5EF4-FFF2-40B4-BE49-F238E27FC236}">
                <a16:creationId xmlns:a16="http://schemas.microsoft.com/office/drawing/2014/main" id="{C30F0C9D-5421-19B0-EF2B-4CEA5F684117}"/>
              </a:ext>
            </a:extLst>
          </p:cNvPr>
          <p:cNvCxnSpPr>
            <a:cxnSpLocks/>
          </p:cNvCxnSpPr>
          <p:nvPr/>
        </p:nvCxnSpPr>
        <p:spPr>
          <a:xfrm flipV="1">
            <a:off x="2716342" y="4078254"/>
            <a:ext cx="0" cy="1646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 descr="Arrow pointing to timeline year 2010">
            <a:extLst>
              <a:ext uri="{FF2B5EF4-FFF2-40B4-BE49-F238E27FC236}">
                <a16:creationId xmlns:a16="http://schemas.microsoft.com/office/drawing/2014/main" id="{DFF2C133-9565-4B48-0894-A24C974C9DB4}"/>
              </a:ext>
            </a:extLst>
          </p:cNvPr>
          <p:cNvCxnSpPr>
            <a:cxnSpLocks/>
          </p:cNvCxnSpPr>
          <p:nvPr/>
        </p:nvCxnSpPr>
        <p:spPr>
          <a:xfrm>
            <a:off x="915039" y="2726471"/>
            <a:ext cx="0" cy="98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 descr="Arrow pointing to timeline year 2015">
            <a:extLst>
              <a:ext uri="{FF2B5EF4-FFF2-40B4-BE49-F238E27FC236}">
                <a16:creationId xmlns:a16="http://schemas.microsoft.com/office/drawing/2014/main" id="{64AB289E-833D-A146-58D5-3BDC44F38D55}"/>
              </a:ext>
            </a:extLst>
          </p:cNvPr>
          <p:cNvCxnSpPr/>
          <p:nvPr/>
        </p:nvCxnSpPr>
        <p:spPr>
          <a:xfrm>
            <a:off x="4620879" y="1773779"/>
            <a:ext cx="0" cy="190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 descr="Arrow pointing to timeline year 2019">
            <a:extLst>
              <a:ext uri="{FF2B5EF4-FFF2-40B4-BE49-F238E27FC236}">
                <a16:creationId xmlns:a16="http://schemas.microsoft.com/office/drawing/2014/main" id="{DFFBFC26-214D-EE53-7E45-A7037C9C7A9F}"/>
              </a:ext>
            </a:extLst>
          </p:cNvPr>
          <p:cNvCxnSpPr>
            <a:cxnSpLocks/>
          </p:cNvCxnSpPr>
          <p:nvPr/>
        </p:nvCxnSpPr>
        <p:spPr>
          <a:xfrm>
            <a:off x="8425425" y="2891380"/>
            <a:ext cx="0" cy="787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 descr="Arrow pointing to timeline year 2016">
            <a:extLst>
              <a:ext uri="{FF2B5EF4-FFF2-40B4-BE49-F238E27FC236}">
                <a16:creationId xmlns:a16="http://schemas.microsoft.com/office/drawing/2014/main" id="{BACF1D05-1CF6-9A6C-A2A5-E10488E856F0}"/>
              </a:ext>
            </a:extLst>
          </p:cNvPr>
          <p:cNvCxnSpPr>
            <a:cxnSpLocks/>
          </p:cNvCxnSpPr>
          <p:nvPr/>
        </p:nvCxnSpPr>
        <p:spPr>
          <a:xfrm flipV="1">
            <a:off x="6531421" y="4078253"/>
            <a:ext cx="0" cy="56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 descr="Arrow pointing to timeline year 2022">
            <a:extLst>
              <a:ext uri="{FF2B5EF4-FFF2-40B4-BE49-F238E27FC236}">
                <a16:creationId xmlns:a16="http://schemas.microsoft.com/office/drawing/2014/main" id="{D33BA06E-0F96-FD94-C592-250B5B60E19C}"/>
              </a:ext>
            </a:extLst>
          </p:cNvPr>
          <p:cNvCxnSpPr>
            <a:cxnSpLocks/>
          </p:cNvCxnSpPr>
          <p:nvPr/>
        </p:nvCxnSpPr>
        <p:spPr>
          <a:xfrm flipV="1">
            <a:off x="10247642" y="4074984"/>
            <a:ext cx="0" cy="56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0554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3A58-8F02-754C-AD45-81362956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anchor="ctr">
            <a:normAutofit/>
          </a:bodyPr>
          <a:lstStyle/>
          <a:p>
            <a:r>
              <a:rPr lang="en-US" dirty="0"/>
              <a:t>What about the money?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ED8875-1E15-9249-A974-DAAEF6C0E126}"/>
              </a:ext>
            </a:extLst>
          </p:cNvPr>
          <p:cNvSpPr txBox="1"/>
          <p:nvPr/>
        </p:nvSpPr>
        <p:spPr>
          <a:xfrm>
            <a:off x="2651715" y="3760545"/>
            <a:ext cx="1471271" cy="2927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288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2013</a:t>
            </a:r>
            <a:endParaRPr lang="en-US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806E68-33F4-F643-854C-6A1F6167703D}"/>
              </a:ext>
            </a:extLst>
          </p:cNvPr>
          <p:cNvSpPr txBox="1"/>
          <p:nvPr/>
        </p:nvSpPr>
        <p:spPr>
          <a:xfrm>
            <a:off x="4398208" y="3760545"/>
            <a:ext cx="1471271" cy="2927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288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2015</a:t>
            </a:r>
            <a:endParaRPr lang="en-US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ECDB55-09FA-574A-A7EA-19327F856A11}"/>
              </a:ext>
            </a:extLst>
          </p:cNvPr>
          <p:cNvSpPr txBox="1"/>
          <p:nvPr/>
        </p:nvSpPr>
        <p:spPr>
          <a:xfrm>
            <a:off x="6130063" y="3760545"/>
            <a:ext cx="1471271" cy="2927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288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2016</a:t>
            </a:r>
            <a:endParaRPr lang="en-US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E68488-A299-5747-98D3-F83587A31E51}"/>
              </a:ext>
            </a:extLst>
          </p:cNvPr>
          <p:cNvSpPr txBox="1"/>
          <p:nvPr/>
        </p:nvSpPr>
        <p:spPr>
          <a:xfrm>
            <a:off x="7869236" y="3760545"/>
            <a:ext cx="1471271" cy="2927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288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2019</a:t>
            </a:r>
            <a:endParaRPr lang="en-US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14C81F-C598-1649-A475-0F4B15041A4F}"/>
              </a:ext>
            </a:extLst>
          </p:cNvPr>
          <p:cNvSpPr txBox="1"/>
          <p:nvPr/>
        </p:nvSpPr>
        <p:spPr>
          <a:xfrm>
            <a:off x="9608411" y="3760545"/>
            <a:ext cx="1367330" cy="29271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288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2022</a:t>
            </a:r>
            <a:endParaRPr lang="en-US" sz="140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2" name="Chart 11" descr="A graph showcasing deliveries by month">
            <a:extLst>
              <a:ext uri="{FF2B5EF4-FFF2-40B4-BE49-F238E27FC236}">
                <a16:creationId xmlns:a16="http://schemas.microsoft.com/office/drawing/2014/main" id="{195081D9-0981-2BD1-58B7-EC75154ED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42293"/>
              </p:ext>
            </p:extLst>
          </p:nvPr>
        </p:nvGraphicFramePr>
        <p:xfrm>
          <a:off x="827365" y="1825624"/>
          <a:ext cx="7041871" cy="4422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0CDD24E-425D-48F6-80A2-8EB97A02C16E}"/>
              </a:ext>
            </a:extLst>
          </p:cNvPr>
          <p:cNvSpPr txBox="1"/>
          <p:nvPr/>
        </p:nvSpPr>
        <p:spPr>
          <a:xfrm>
            <a:off x="8224968" y="1858921"/>
            <a:ext cx="3229613" cy="103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1248">
              <a:spcAft>
                <a:spcPts val="600"/>
              </a:spcAft>
            </a:pPr>
            <a:r>
              <a:rPr lang="en-US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Deliveries Created (Y1) : 69</a:t>
            </a:r>
          </a:p>
          <a:p>
            <a:pPr defTabSz="841248">
              <a:spcAft>
                <a:spcPts val="600"/>
              </a:spcAft>
            </a:pPr>
            <a:r>
              <a:rPr lang="en-US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Year Revenue: </a:t>
            </a:r>
            <a:r>
              <a:rPr lang="en-US" sz="1656" dirty="0"/>
              <a:t>&gt;  </a:t>
            </a:r>
            <a:r>
              <a:rPr lang="en-US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$1</a:t>
            </a:r>
            <a:r>
              <a:rPr lang="en-US" sz="1656" dirty="0"/>
              <a:t>,000,000</a:t>
            </a:r>
          </a:p>
          <a:p>
            <a:pPr defTabSz="841248">
              <a:spcAft>
                <a:spcPts val="600"/>
              </a:spcAft>
            </a:pPr>
            <a:endParaRPr lang="en-US" dirty="0"/>
          </a:p>
        </p:txBody>
      </p:sp>
      <p:pic>
        <p:nvPicPr>
          <p:cNvPr id="16" name="Picture 15" descr="A person throwing money">
            <a:extLst>
              <a:ext uri="{FF2B5EF4-FFF2-40B4-BE49-F238E27FC236}">
                <a16:creationId xmlns:a16="http://schemas.microsoft.com/office/drawing/2014/main" id="{B26EEB3D-BF21-8911-73CA-F0548BC371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24968" y="3018551"/>
            <a:ext cx="3139667" cy="17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75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sz="3200" dirty="0"/>
              <a:t>Start building your plane Today!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You do not have to be a Professional Developer to achieve your application goals</a:t>
            </a:r>
          </a:p>
          <a:p>
            <a:endParaRPr lang="en-US" dirty="0">
              <a:latin typeface="Space Grotesk" pitchFamily="2" charset="0"/>
              <a:cs typeface="Space Grotesk" pitchFamily="2" charset="0"/>
            </a:endParaRP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Sometimes success takes work. But it’s fun work because you are working on your own future. If it isn’t fun, try something else.</a:t>
            </a:r>
          </a:p>
          <a:p>
            <a:endParaRPr lang="en-US" dirty="0">
              <a:latin typeface="Space Grotesk" pitchFamily="2" charset="0"/>
              <a:cs typeface="Space Grotesk" pitchFamily="2" charset="0"/>
            </a:endParaRP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You will never waste money on education. Just because you don’t use new skills immediately doesn’t make them irrelevant.</a:t>
            </a:r>
          </a:p>
          <a:p>
            <a:pPr marL="0" indent="0">
              <a:buNone/>
            </a:pPr>
            <a:endParaRPr lang="en-US" dirty="0">
              <a:latin typeface="Space Grotesk" pitchFamily="2" charset="0"/>
              <a:cs typeface="Space Grotesk" pitchFamily="2" charset="0"/>
            </a:endParaRP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With dedication, the right tools, and team collaboration, even amateurs can achieve greatness!</a:t>
            </a:r>
          </a:p>
        </p:txBody>
      </p:sp>
    </p:spTree>
    <p:extLst>
      <p:ext uri="{BB962C8B-B14F-4D97-AF65-F5344CB8AC3E}">
        <p14:creationId xmlns:p14="http://schemas.microsoft.com/office/powerpoint/2010/main" val="1881347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Vulnerability Management Dashboard: Microsoft Defender for Endpoint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https://techcommunity.microsoft.com/t5/core-infrastructure-and-security/customer-offerings-security-microsoft-defender-advanced/ba-p/3719775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 descr="DotNet robot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942975"/>
            <a:ext cx="7920023" cy="3495849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Thank you and don’t forget to 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8" y="39059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68B1-F4EB-C853-39CD-1AED4016F0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381092"/>
            <a:ext cx="10972800" cy="822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Doubtful Developer Thoughts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D052EE3-C6DF-D8F5-4509-97F6B6E6C564}"/>
              </a:ext>
            </a:extLst>
          </p:cNvPr>
          <p:cNvSpPr/>
          <p:nvPr/>
        </p:nvSpPr>
        <p:spPr>
          <a:xfrm>
            <a:off x="6442755" y="1117264"/>
            <a:ext cx="3675012" cy="2110434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>
                <a:latin typeface="Space Grotesk" pitchFamily="2" charset="0"/>
                <a:cs typeface="Space Grotesk" pitchFamily="2" charset="0"/>
              </a:rPr>
              <a:t>I have never written an application for production before…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ADF6C3DA-DC72-6F6C-B282-A4BBBDBDCD2E}"/>
              </a:ext>
            </a:extLst>
          </p:cNvPr>
          <p:cNvSpPr/>
          <p:nvPr/>
        </p:nvSpPr>
        <p:spPr>
          <a:xfrm>
            <a:off x="3870415" y="2863626"/>
            <a:ext cx="2773027" cy="145223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pace Grotesk" pitchFamily="2" charset="0"/>
                <a:cs typeface="Space Grotesk" pitchFamily="2" charset="0"/>
              </a:rPr>
              <a:t>I am not a Professional Developer…</a:t>
            </a:r>
          </a:p>
          <a:p>
            <a:pPr algn="ctr"/>
            <a:endParaRPr lang="en-US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4C397545-5F68-5961-8019-D959E318A941}"/>
              </a:ext>
            </a:extLst>
          </p:cNvPr>
          <p:cNvSpPr/>
          <p:nvPr/>
        </p:nvSpPr>
        <p:spPr>
          <a:xfrm>
            <a:off x="8715452" y="2923051"/>
            <a:ext cx="3225850" cy="189792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pace Grotesk" pitchFamily="2" charset="0"/>
                <a:cs typeface="Space Grotesk" pitchFamily="2" charset="0"/>
              </a:rPr>
              <a:t>Is this application the right idea?</a:t>
            </a:r>
          </a:p>
          <a:p>
            <a:pPr algn="ctr"/>
            <a:endParaRPr lang="en-US" dirty="0"/>
          </a:p>
        </p:txBody>
      </p:sp>
      <p:grpSp>
        <p:nvGrpSpPr>
          <p:cNvPr id="11" name="Group 10" descr="Speech Bubble that contains Our team consists of infrastructure folks with limited Dev Skills…&#10;">
            <a:extLst>
              <a:ext uri="{FF2B5EF4-FFF2-40B4-BE49-F238E27FC236}">
                <a16:creationId xmlns:a16="http://schemas.microsoft.com/office/drawing/2014/main" id="{0F986092-5A0C-048B-BB9D-56EBEF7F73C9}"/>
              </a:ext>
            </a:extLst>
          </p:cNvPr>
          <p:cNvGrpSpPr/>
          <p:nvPr/>
        </p:nvGrpSpPr>
        <p:grpSpPr>
          <a:xfrm>
            <a:off x="495301" y="1117264"/>
            <a:ext cx="4576460" cy="1828414"/>
            <a:chOff x="723899" y="1204052"/>
            <a:chExt cx="4657726" cy="2285372"/>
          </a:xfrm>
        </p:grpSpPr>
        <p:sp>
          <p:nvSpPr>
            <p:cNvPr id="4" name="Thought Bubble: Cloud 3">
              <a:extLst>
                <a:ext uri="{FF2B5EF4-FFF2-40B4-BE49-F238E27FC236}">
                  <a16:creationId xmlns:a16="http://schemas.microsoft.com/office/drawing/2014/main" id="{43398577-03B3-434F-9D72-A20B46E198E7}"/>
                </a:ext>
              </a:extLst>
            </p:cNvPr>
            <p:cNvSpPr/>
            <p:nvPr/>
          </p:nvSpPr>
          <p:spPr>
            <a:xfrm>
              <a:off x="723899" y="1204052"/>
              <a:ext cx="4406329" cy="2285372"/>
            </a:xfrm>
            <a:prstGeom prst="cloudCallo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Space Grotesk" pitchFamily="2" charset="0"/>
                  <a:cs typeface="Space Grotesk" pitchFamily="2" charset="0"/>
                </a:rPr>
                <a:t>Our team consists of infrastructure folks with limited Dev Skills…</a:t>
              </a:r>
            </a:p>
            <a:p>
              <a:pPr algn="ctr"/>
              <a:endParaRPr lang="en-US" dirty="0"/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8150E172-205A-1DD0-6232-891474EBB965}"/>
                </a:ext>
              </a:extLst>
            </p:cNvPr>
            <p:cNvSpPr txBox="1">
              <a:spLocks/>
            </p:cNvSpPr>
            <p:nvPr/>
          </p:nvSpPr>
          <p:spPr>
            <a:xfrm>
              <a:off x="1215304" y="1799506"/>
              <a:ext cx="4166321" cy="24258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2600" dirty="0">
                <a:latin typeface="Space Grotesk" pitchFamily="2" charset="0"/>
                <a:cs typeface="Space Grotesk" pitchFamily="2" charset="0"/>
              </a:endParaRPr>
            </a:p>
          </p:txBody>
        </p:sp>
      </p:grpSp>
      <p:grpSp>
        <p:nvGrpSpPr>
          <p:cNvPr id="17" name="Group 16" descr="A light shining from the cloud with Text “Just Start Writing Code… – Scott Hanselman”&#10;">
            <a:extLst>
              <a:ext uri="{FF2B5EF4-FFF2-40B4-BE49-F238E27FC236}">
                <a16:creationId xmlns:a16="http://schemas.microsoft.com/office/drawing/2014/main" id="{E882DB55-D4F9-1628-64A8-8A8523D573DB}"/>
              </a:ext>
            </a:extLst>
          </p:cNvPr>
          <p:cNvGrpSpPr/>
          <p:nvPr/>
        </p:nvGrpSpPr>
        <p:grpSpPr>
          <a:xfrm>
            <a:off x="466949" y="3429000"/>
            <a:ext cx="10917685" cy="3345615"/>
            <a:chOff x="555122" y="3280408"/>
            <a:chExt cx="10917685" cy="3345615"/>
          </a:xfrm>
        </p:grpSpPr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82309C51-E882-74D3-B9D6-FDD88863E42F}"/>
                </a:ext>
              </a:extLst>
            </p:cNvPr>
            <p:cNvSpPr txBox="1">
              <a:spLocks/>
            </p:cNvSpPr>
            <p:nvPr/>
          </p:nvSpPr>
          <p:spPr>
            <a:xfrm>
              <a:off x="2960964" y="5537455"/>
              <a:ext cx="8511843" cy="499287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Space Grotesk Medium" pitchFamily="2" charset="0"/>
                  <a:cs typeface="Space Grotesk Medium" pitchFamily="2" charset="0"/>
                </a:rPr>
                <a:t>“Just Start Writing Code… – Scott </a:t>
              </a:r>
              <a:r>
                <a:rPr lang="en-US" dirty="0" err="1">
                  <a:latin typeface="Space Grotesk Medium" pitchFamily="2" charset="0"/>
                  <a:cs typeface="Space Grotesk Medium" pitchFamily="2" charset="0"/>
                </a:rPr>
                <a:t>Hanselman</a:t>
              </a:r>
              <a:r>
                <a:rPr lang="en-US" dirty="0">
                  <a:latin typeface="Space Grotesk Medium" pitchFamily="2" charset="0"/>
                  <a:cs typeface="Space Grotesk Medium" pitchFamily="2" charset="0"/>
                </a:rPr>
                <a:t>”</a:t>
              </a:r>
            </a:p>
          </p:txBody>
        </p:sp>
        <p:pic>
          <p:nvPicPr>
            <p:cNvPr id="16" name="Picture 15" descr="Sun shining through clouds over mountains&#10;&#10;Description automatically generated">
              <a:extLst>
                <a:ext uri="{FF2B5EF4-FFF2-40B4-BE49-F238E27FC236}">
                  <a16:creationId xmlns:a16="http://schemas.microsoft.com/office/drawing/2014/main" id="{539CD2DF-07DD-19E4-C196-B802266F9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55122" y="3280408"/>
              <a:ext cx="2229866" cy="33456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545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03238"/>
            <a:ext cx="10972800" cy="4984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pace Grotesk Medium" pitchFamily="2" charset="0"/>
                <a:ea typeface="Open Sans" panose="020B0606030504020204" pitchFamily="34" charset="0"/>
                <a:cs typeface="Space Grotesk Medium" pitchFamily="2" charset="0"/>
              </a:rPr>
              <a:t>We will build the Plane as we fly it!</a:t>
            </a:r>
          </a:p>
        </p:txBody>
      </p:sp>
    </p:spTree>
    <p:extLst>
      <p:ext uri="{BB962C8B-B14F-4D97-AF65-F5344CB8AC3E}">
        <p14:creationId xmlns:p14="http://schemas.microsoft.com/office/powerpoint/2010/main" val="21137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FC0CB-35EB-7C70-9864-9ED6A27C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3837F-3F4D-C902-6ED6-7C9E1E111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76901"/>
            <a:ext cx="10972800" cy="3661506"/>
          </a:xfrm>
        </p:spPr>
        <p:txBody>
          <a:bodyPr>
            <a:normAutofit/>
          </a:bodyPr>
          <a:lstStyle/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Introduction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Harnessing .NET and PowerShell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Challenges &amp; Breakthroughs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PowerShell in Action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Technical Deep Dive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Lessons Learned &amp; Key Takeaways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Conclusion</a:t>
            </a:r>
          </a:p>
          <a:p>
            <a:endParaRPr lang="en-US"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76" y="317273"/>
            <a:ext cx="10972800" cy="822960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grpSp>
        <p:nvGrpSpPr>
          <p:cNvPr id="36" name="Group 35" descr="A Microsoft Badge ">
            <a:extLst>
              <a:ext uri="{FF2B5EF4-FFF2-40B4-BE49-F238E27FC236}">
                <a16:creationId xmlns:a16="http://schemas.microsoft.com/office/drawing/2014/main" id="{2B8DCB4D-01E4-A476-0DF1-22DDA8B5DE9B}"/>
              </a:ext>
            </a:extLst>
          </p:cNvPr>
          <p:cNvGrpSpPr/>
          <p:nvPr/>
        </p:nvGrpSpPr>
        <p:grpSpPr>
          <a:xfrm>
            <a:off x="4481950" y="983413"/>
            <a:ext cx="1614050" cy="2725765"/>
            <a:chOff x="2942426" y="123220"/>
            <a:chExt cx="1933384" cy="3369193"/>
          </a:xfrm>
        </p:grpSpPr>
        <p:grpSp>
          <p:nvGrpSpPr>
            <p:cNvPr id="37" name="Group 36" descr="Microsoft badge icon">
              <a:extLst>
                <a:ext uri="{FF2B5EF4-FFF2-40B4-BE49-F238E27FC236}">
                  <a16:creationId xmlns:a16="http://schemas.microsoft.com/office/drawing/2014/main" id="{95034CD3-26BE-6198-E6AA-1521C9CC2D7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42426" y="123220"/>
              <a:ext cx="1933384" cy="3369193"/>
              <a:chOff x="2539073" y="1402314"/>
              <a:chExt cx="2046228" cy="362018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7AE7D3A-7235-2F35-494E-5488B5B8BE9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39073" y="1402314"/>
                <a:ext cx="2046228" cy="3620189"/>
                <a:chOff x="1546636" y="1775587"/>
                <a:chExt cx="2046228" cy="3620189"/>
              </a:xfrm>
            </p:grpSpPr>
            <p:sp>
              <p:nvSpPr>
                <p:cNvPr id="41" name="Rectangle: Top Corners Rounded 40">
                  <a:extLst>
                    <a:ext uri="{FF2B5EF4-FFF2-40B4-BE49-F238E27FC236}">
                      <a16:creationId xmlns:a16="http://schemas.microsoft.com/office/drawing/2014/main" id="{60C9C180-DE88-30A3-D7C1-78DE5565D0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8867" y="1775587"/>
                  <a:ext cx="1933997" cy="1760631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0078D4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: Top Corners Rounded 41">
                  <a:extLst>
                    <a:ext uri="{FF2B5EF4-FFF2-40B4-BE49-F238E27FC236}">
                      <a16:creationId xmlns:a16="http://schemas.microsoft.com/office/drawing/2014/main" id="{DDBCC880-7E0D-DE84-979B-63343F4C0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58866" y="3536219"/>
                  <a:ext cx="1933997" cy="1760589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227919A-0576-DE31-A31A-3D05A5F9984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50068" y="3790281"/>
                  <a:ext cx="1529006" cy="9519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800" kern="0" dirty="0">
                      <a:solidFill>
                        <a:srgbClr val="000000"/>
                      </a:solidFill>
                    </a:rPr>
                    <a:t>Werner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000" kern="0" dirty="0">
                      <a:solidFill>
                        <a:srgbClr val="000000"/>
                      </a:solidFill>
                    </a:rPr>
                    <a:t>Rall</a:t>
                  </a:r>
                  <a:endParaRPr kumimoji="0" lang="en-AU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45B45D6D-FDEE-6113-1F8E-FED31F300E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918" y="1851788"/>
                  <a:ext cx="517891" cy="1106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Picture 44" descr="Logo&#10;&#10;Description automatically generated">
                  <a:extLst>
                    <a:ext uri="{FF2B5EF4-FFF2-40B4-BE49-F238E27FC236}">
                      <a16:creationId xmlns:a16="http://schemas.microsoft.com/office/drawing/2014/main" id="{A23022DE-11E9-6465-77E1-7870A69BBD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6636" y="4528944"/>
                  <a:ext cx="1933997" cy="86683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736D410-3D1D-50E0-39FC-C231C327E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075" y="1711155"/>
                <a:ext cx="1270450" cy="1270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AU" sz="14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Photo</a:t>
                </a:r>
              </a:p>
            </p:txBody>
          </p:sp>
        </p:grpSp>
        <p:pic>
          <p:nvPicPr>
            <p:cNvPr id="38" name="Picture 37" descr="A person in a blue suit&#10;&#10;Description automatically generated">
              <a:extLst>
                <a:ext uri="{FF2B5EF4-FFF2-40B4-BE49-F238E27FC236}">
                  <a16:creationId xmlns:a16="http://schemas.microsoft.com/office/drawing/2014/main" id="{0020D4EA-07BB-3D4F-78B5-68744C1A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4242" y="374420"/>
              <a:ext cx="1297602" cy="1278219"/>
            </a:xfrm>
            <a:prstGeom prst="flowChartConnector">
              <a:avLst/>
            </a:prstGeom>
          </p:spPr>
        </p:pic>
      </p:grpSp>
      <p:grpSp>
        <p:nvGrpSpPr>
          <p:cNvPr id="78" name="Group 77" descr="A Microsoft Badge ">
            <a:extLst>
              <a:ext uri="{FF2B5EF4-FFF2-40B4-BE49-F238E27FC236}">
                <a16:creationId xmlns:a16="http://schemas.microsoft.com/office/drawing/2014/main" id="{F50D9F39-DC98-2E8F-239C-741C4CC47C39}"/>
              </a:ext>
            </a:extLst>
          </p:cNvPr>
          <p:cNvGrpSpPr/>
          <p:nvPr/>
        </p:nvGrpSpPr>
        <p:grpSpPr>
          <a:xfrm>
            <a:off x="680086" y="2038033"/>
            <a:ext cx="1614050" cy="2725765"/>
            <a:chOff x="680086" y="2038033"/>
            <a:chExt cx="1614050" cy="2725765"/>
          </a:xfrm>
        </p:grpSpPr>
        <p:grpSp>
          <p:nvGrpSpPr>
            <p:cNvPr id="3" name="Group 2" descr="Microsoft badge icon">
              <a:extLst>
                <a:ext uri="{FF2B5EF4-FFF2-40B4-BE49-F238E27FC236}">
                  <a16:creationId xmlns:a16="http://schemas.microsoft.com/office/drawing/2014/main" id="{C4D98A0B-F7F2-0084-A0CE-CE8AE27E5FA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80086" y="2038033"/>
              <a:ext cx="1614050" cy="2725765"/>
              <a:chOff x="2539073" y="1402314"/>
              <a:chExt cx="2046228" cy="362018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5695744-570A-BF06-BA14-7EBE5B3E368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39073" y="1402314"/>
                <a:ext cx="2046228" cy="3620189"/>
                <a:chOff x="1546636" y="1775587"/>
                <a:chExt cx="2046228" cy="3620189"/>
              </a:xfrm>
            </p:grpSpPr>
            <p:sp>
              <p:nvSpPr>
                <p:cNvPr id="7" name="Rectangle: Top Corners Rounded 6">
                  <a:extLst>
                    <a:ext uri="{FF2B5EF4-FFF2-40B4-BE49-F238E27FC236}">
                      <a16:creationId xmlns:a16="http://schemas.microsoft.com/office/drawing/2014/main" id="{F02ADB37-3C0B-15CB-1B29-BE7900C3E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8867" y="1775587"/>
                  <a:ext cx="1933997" cy="1760631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0078D4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" name="Rectangle: Top Corners Rounded 7">
                  <a:extLst>
                    <a:ext uri="{FF2B5EF4-FFF2-40B4-BE49-F238E27FC236}">
                      <a16:creationId xmlns:a16="http://schemas.microsoft.com/office/drawing/2014/main" id="{F53B35B2-82EE-5E93-25E5-7A30F7573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58866" y="3536219"/>
                  <a:ext cx="1933997" cy="1760589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ECFF31-9DE4-867E-74E9-14203BFFDE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50068" y="3790281"/>
                  <a:ext cx="964950" cy="8123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800" kern="0" dirty="0">
                      <a:solidFill>
                        <a:srgbClr val="000000"/>
                      </a:solidFill>
                    </a:rPr>
                    <a:t>Chris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000" kern="0" dirty="0">
                      <a:solidFill>
                        <a:srgbClr val="000000"/>
                      </a:solidFill>
                    </a:rPr>
                    <a:t>Sugdinis</a:t>
                  </a:r>
                  <a:endParaRPr kumimoji="0" lang="en-AU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2DB4F2B9-E1A1-FA59-BBC5-AF71F969E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918" y="1851788"/>
                  <a:ext cx="517891" cy="1106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1" name="Picture 10" descr="Logo&#10;&#10;Description automatically generated">
                  <a:extLst>
                    <a:ext uri="{FF2B5EF4-FFF2-40B4-BE49-F238E27FC236}">
                      <a16:creationId xmlns:a16="http://schemas.microsoft.com/office/drawing/2014/main" id="{91948BFB-15D2-FEB8-BE32-BDEA1FF8D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6636" y="4528944"/>
                  <a:ext cx="1933997" cy="86683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C88BE88-66F5-6B5F-3280-94AAA7BDF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075" y="1711155"/>
                <a:ext cx="1270450" cy="1270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AU" sz="14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Photo</a:t>
                </a:r>
              </a:p>
            </p:txBody>
          </p:sp>
        </p:grpSp>
        <p:pic>
          <p:nvPicPr>
            <p:cNvPr id="1026" name="Picture 2" descr="Profile photo of Chris Sugdinis">
              <a:extLst>
                <a:ext uri="{FF2B5EF4-FFF2-40B4-BE49-F238E27FC236}">
                  <a16:creationId xmlns:a16="http://schemas.microsoft.com/office/drawing/2014/main" id="{4EE44B92-B8A2-ABC2-6F16-07AA56E89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732" y="2236126"/>
              <a:ext cx="1022701" cy="99774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 descr="A Microsoft Badge ">
            <a:extLst>
              <a:ext uri="{FF2B5EF4-FFF2-40B4-BE49-F238E27FC236}">
                <a16:creationId xmlns:a16="http://schemas.microsoft.com/office/drawing/2014/main" id="{316FB0F4-B170-3CA7-9CAB-4A503533D2C9}"/>
              </a:ext>
            </a:extLst>
          </p:cNvPr>
          <p:cNvGrpSpPr/>
          <p:nvPr/>
        </p:nvGrpSpPr>
        <p:grpSpPr>
          <a:xfrm>
            <a:off x="6281144" y="993331"/>
            <a:ext cx="1614050" cy="2725765"/>
            <a:chOff x="6281144" y="993331"/>
            <a:chExt cx="1614050" cy="2725765"/>
          </a:xfrm>
        </p:grpSpPr>
        <p:grpSp>
          <p:nvGrpSpPr>
            <p:cNvPr id="54" name="Group 53" descr="Microsoft badge icon">
              <a:extLst>
                <a:ext uri="{FF2B5EF4-FFF2-40B4-BE49-F238E27FC236}">
                  <a16:creationId xmlns:a16="http://schemas.microsoft.com/office/drawing/2014/main" id="{2A12FEF1-CB27-E154-DA13-447D31426566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81144" y="993331"/>
              <a:ext cx="1614050" cy="2725765"/>
              <a:chOff x="2539073" y="1402314"/>
              <a:chExt cx="2046228" cy="362018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40AD0CA-A4B3-44D2-B139-561450CE3D1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39073" y="1402314"/>
                <a:ext cx="2046228" cy="3620189"/>
                <a:chOff x="1546636" y="1775587"/>
                <a:chExt cx="2046228" cy="3620189"/>
              </a:xfrm>
            </p:grpSpPr>
            <p:sp>
              <p:nvSpPr>
                <p:cNvPr id="57" name="Rectangle: Top Corners Rounded 56">
                  <a:extLst>
                    <a:ext uri="{FF2B5EF4-FFF2-40B4-BE49-F238E27FC236}">
                      <a16:creationId xmlns:a16="http://schemas.microsoft.com/office/drawing/2014/main" id="{60DE06BE-00F8-3907-27C2-E64A896F1D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8867" y="1775587"/>
                  <a:ext cx="1933997" cy="1760631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0078D4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Rectangle: Top Corners Rounded 57">
                  <a:extLst>
                    <a:ext uri="{FF2B5EF4-FFF2-40B4-BE49-F238E27FC236}">
                      <a16:creationId xmlns:a16="http://schemas.microsoft.com/office/drawing/2014/main" id="{D4DD6B87-14E9-082B-BDAF-18AF9D9C1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58866" y="3536219"/>
                  <a:ext cx="1933997" cy="1760589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ECD4B5A-99C8-33E9-9E4B-DC999A3FDC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50068" y="3790281"/>
                  <a:ext cx="675402" cy="9519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800" kern="0" dirty="0">
                      <a:solidFill>
                        <a:srgbClr val="000000"/>
                      </a:solidFill>
                    </a:rPr>
                    <a:t>Jon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Ellis</a:t>
                  </a:r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1E64C1AC-5E01-D280-EF1A-5494B4C01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918" y="1851788"/>
                  <a:ext cx="517891" cy="1106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1" name="Picture 60" descr="Logo&#10;&#10;Description automatically generated">
                  <a:extLst>
                    <a:ext uri="{FF2B5EF4-FFF2-40B4-BE49-F238E27FC236}">
                      <a16:creationId xmlns:a16="http://schemas.microsoft.com/office/drawing/2014/main" id="{E481CEF4-3974-7EA0-ADAE-E81CA912FB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6636" y="4528944"/>
                  <a:ext cx="1933997" cy="86683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DED2262-991A-23C2-1886-FA09238A3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075" y="1711155"/>
                <a:ext cx="1270450" cy="1270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AU" sz="14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Photo</a:t>
                </a:r>
              </a:p>
            </p:txBody>
          </p:sp>
        </p:grpSp>
        <p:pic>
          <p:nvPicPr>
            <p:cNvPr id="1028" name="Picture 4" descr="Profile photo of Jon Ellis">
              <a:extLst>
                <a:ext uri="{FF2B5EF4-FFF2-40B4-BE49-F238E27FC236}">
                  <a16:creationId xmlns:a16="http://schemas.microsoft.com/office/drawing/2014/main" id="{E41B7863-AFD9-65CC-BA35-C58001753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6955" y="1182920"/>
              <a:ext cx="1104753" cy="110475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Group 79" descr="A Microsoft Badge ">
            <a:extLst>
              <a:ext uri="{FF2B5EF4-FFF2-40B4-BE49-F238E27FC236}">
                <a16:creationId xmlns:a16="http://schemas.microsoft.com/office/drawing/2014/main" id="{66C03409-8B06-73D4-88C6-EB0DF0638C90}"/>
              </a:ext>
            </a:extLst>
          </p:cNvPr>
          <p:cNvGrpSpPr/>
          <p:nvPr/>
        </p:nvGrpSpPr>
        <p:grpSpPr>
          <a:xfrm>
            <a:off x="2715833" y="3844704"/>
            <a:ext cx="1614050" cy="2725765"/>
            <a:chOff x="2715833" y="3844704"/>
            <a:chExt cx="1614050" cy="2725765"/>
          </a:xfrm>
        </p:grpSpPr>
        <p:grpSp>
          <p:nvGrpSpPr>
            <p:cNvPr id="12" name="Group 11" descr="Microsoft badge icon">
              <a:extLst>
                <a:ext uri="{FF2B5EF4-FFF2-40B4-BE49-F238E27FC236}">
                  <a16:creationId xmlns:a16="http://schemas.microsoft.com/office/drawing/2014/main" id="{6855691E-7AD3-5C0D-C5BF-88C957FE58F9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15833" y="3844704"/>
              <a:ext cx="1614050" cy="2725765"/>
              <a:chOff x="2539073" y="1402314"/>
              <a:chExt cx="2046227" cy="362018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48B4B5-30DE-6074-A3AC-727EF5EB6D5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39073" y="1402314"/>
                <a:ext cx="2046227" cy="3620189"/>
                <a:chOff x="1546636" y="1775587"/>
                <a:chExt cx="2046227" cy="3620189"/>
              </a:xfrm>
            </p:grpSpPr>
            <p:sp>
              <p:nvSpPr>
                <p:cNvPr id="15" name="Rectangle: Top Corners Rounded 14">
                  <a:extLst>
                    <a:ext uri="{FF2B5EF4-FFF2-40B4-BE49-F238E27FC236}">
                      <a16:creationId xmlns:a16="http://schemas.microsoft.com/office/drawing/2014/main" id="{66848879-C96A-CFCE-CF36-52FC38646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8866" y="1775587"/>
                  <a:ext cx="1933997" cy="1760631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0078D4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Rectangle: Top Corners Rounded 15">
                  <a:extLst>
                    <a:ext uri="{FF2B5EF4-FFF2-40B4-BE49-F238E27FC236}">
                      <a16:creationId xmlns:a16="http://schemas.microsoft.com/office/drawing/2014/main" id="{F497DD88-F581-CC2B-F477-250F88A4A2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58866" y="3536219"/>
                  <a:ext cx="1933997" cy="1760589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2036FA-1F2D-C598-9CF8-286EA16081F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50068" y="3790281"/>
                  <a:ext cx="903966" cy="8123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800" kern="0" dirty="0">
                      <a:solidFill>
                        <a:srgbClr val="000000"/>
                      </a:solidFill>
                    </a:rPr>
                    <a:t>Ken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000" kern="0" dirty="0">
                      <a:solidFill>
                        <a:srgbClr val="000000"/>
                      </a:solidFill>
                    </a:rPr>
                    <a:t>Wygant</a:t>
                  </a:r>
                  <a:endParaRPr kumimoji="0" lang="en-AU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3AA9238C-5DB7-926E-E908-7759453A4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918" y="1851788"/>
                  <a:ext cx="517891" cy="1106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9" name="Picture 18" descr="Logo&#10;&#10;Description automatically generated">
                  <a:extLst>
                    <a:ext uri="{FF2B5EF4-FFF2-40B4-BE49-F238E27FC236}">
                      <a16:creationId xmlns:a16="http://schemas.microsoft.com/office/drawing/2014/main" id="{155C74EA-56F5-3DD0-AEEC-88F0A9BD7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6636" y="4528944"/>
                  <a:ext cx="1933997" cy="86683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843895B-61B1-6878-7C71-50A665BE8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075" y="1711155"/>
                <a:ext cx="1270450" cy="1270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AU" sz="14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Photo</a:t>
                </a:r>
              </a:p>
            </p:txBody>
          </p:sp>
        </p:grpSp>
        <p:pic>
          <p:nvPicPr>
            <p:cNvPr id="1030" name="Picture 6" descr="Profile photo of Kenneth Wygant">
              <a:extLst>
                <a:ext uri="{FF2B5EF4-FFF2-40B4-BE49-F238E27FC236}">
                  <a16:creationId xmlns:a16="http://schemas.microsoft.com/office/drawing/2014/main" id="{46227B2E-F61E-1FC3-3A2B-1A3992A99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478" y="4020361"/>
              <a:ext cx="1067283" cy="106728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up 80" descr="A Microsoft Badge ">
            <a:extLst>
              <a:ext uri="{FF2B5EF4-FFF2-40B4-BE49-F238E27FC236}">
                <a16:creationId xmlns:a16="http://schemas.microsoft.com/office/drawing/2014/main" id="{64D8C4AD-A949-C675-5A93-6D1BA4EA91AC}"/>
              </a:ext>
            </a:extLst>
          </p:cNvPr>
          <p:cNvGrpSpPr/>
          <p:nvPr/>
        </p:nvGrpSpPr>
        <p:grpSpPr>
          <a:xfrm>
            <a:off x="4492188" y="3844704"/>
            <a:ext cx="1614050" cy="2725765"/>
            <a:chOff x="4492188" y="3844704"/>
            <a:chExt cx="1614050" cy="2725765"/>
          </a:xfrm>
        </p:grpSpPr>
        <p:grpSp>
          <p:nvGrpSpPr>
            <p:cNvPr id="28" name="Group 27" descr="Microsoft badge icon">
              <a:extLst>
                <a:ext uri="{FF2B5EF4-FFF2-40B4-BE49-F238E27FC236}">
                  <a16:creationId xmlns:a16="http://schemas.microsoft.com/office/drawing/2014/main" id="{481B20D3-FA20-07D2-68AA-71331FDBA2F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492188" y="3844704"/>
              <a:ext cx="1614050" cy="2725765"/>
              <a:chOff x="2539073" y="1402314"/>
              <a:chExt cx="2046228" cy="362018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3EDD92F-1D7C-A087-4816-12287BEAE7C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39073" y="1402314"/>
                <a:ext cx="2046228" cy="3620189"/>
                <a:chOff x="1546636" y="1775587"/>
                <a:chExt cx="2046228" cy="3620189"/>
              </a:xfrm>
            </p:grpSpPr>
            <p:sp>
              <p:nvSpPr>
                <p:cNvPr id="31" name="Rectangle: Top Corners Rounded 30">
                  <a:extLst>
                    <a:ext uri="{FF2B5EF4-FFF2-40B4-BE49-F238E27FC236}">
                      <a16:creationId xmlns:a16="http://schemas.microsoft.com/office/drawing/2014/main" id="{9E63E761-2CB7-9DAC-0BC2-E7CADD36F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8867" y="1775587"/>
                  <a:ext cx="1933997" cy="1760631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0078D4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: Top Corners Rounded 31">
                  <a:extLst>
                    <a:ext uri="{FF2B5EF4-FFF2-40B4-BE49-F238E27FC236}">
                      <a16:creationId xmlns:a16="http://schemas.microsoft.com/office/drawing/2014/main" id="{B17F3B2F-4521-FE45-C499-30B5A4AC8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58866" y="3536219"/>
                  <a:ext cx="1933997" cy="1760589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6629E75-22CF-EED2-D8BD-2CE7BBFBF4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50068" y="3790281"/>
                  <a:ext cx="1086913" cy="8123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800" kern="0" dirty="0">
                      <a:solidFill>
                        <a:srgbClr val="000000"/>
                      </a:solidFill>
                    </a:rPr>
                    <a:t>Shawn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Rand</a:t>
                  </a:r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2EC66AE3-9691-375E-B2CE-AB73DE107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918" y="1851788"/>
                  <a:ext cx="517891" cy="1106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5" name="Picture 34" descr="Logo&#10;&#10;Description automatically generated">
                  <a:extLst>
                    <a:ext uri="{FF2B5EF4-FFF2-40B4-BE49-F238E27FC236}">
                      <a16:creationId xmlns:a16="http://schemas.microsoft.com/office/drawing/2014/main" id="{CAEA7B6F-D00F-65F0-9545-DD30EC7EFF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6636" y="4528944"/>
                  <a:ext cx="1933997" cy="86683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9458170-B20F-70E0-53FC-C4DF78E4F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075" y="1711155"/>
                <a:ext cx="1270450" cy="1270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AU" sz="14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Photo</a:t>
                </a:r>
              </a:p>
            </p:txBody>
          </p:sp>
        </p:grpSp>
        <p:pic>
          <p:nvPicPr>
            <p:cNvPr id="1032" name="Picture 8" descr="Profile photo of Shawn Rand">
              <a:extLst>
                <a:ext uri="{FF2B5EF4-FFF2-40B4-BE49-F238E27FC236}">
                  <a16:creationId xmlns:a16="http://schemas.microsoft.com/office/drawing/2014/main" id="{94BDE06B-4BE3-421B-1FEE-B79715496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2314" y="4042797"/>
              <a:ext cx="1081667" cy="108166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up 81" descr="A Microsoft Badge ">
            <a:extLst>
              <a:ext uri="{FF2B5EF4-FFF2-40B4-BE49-F238E27FC236}">
                <a16:creationId xmlns:a16="http://schemas.microsoft.com/office/drawing/2014/main" id="{6175333A-70F1-611F-7BEA-C98F84BBD4CC}"/>
              </a:ext>
            </a:extLst>
          </p:cNvPr>
          <p:cNvGrpSpPr/>
          <p:nvPr/>
        </p:nvGrpSpPr>
        <p:grpSpPr>
          <a:xfrm>
            <a:off x="2707909" y="984091"/>
            <a:ext cx="1614049" cy="2725765"/>
            <a:chOff x="2707909" y="984091"/>
            <a:chExt cx="1614049" cy="2725765"/>
          </a:xfrm>
        </p:grpSpPr>
        <p:grpSp>
          <p:nvGrpSpPr>
            <p:cNvPr id="20" name="Group 19" descr="Microsoft badge icon">
              <a:extLst>
                <a:ext uri="{FF2B5EF4-FFF2-40B4-BE49-F238E27FC236}">
                  <a16:creationId xmlns:a16="http://schemas.microsoft.com/office/drawing/2014/main" id="{2C75C328-CC28-E334-1120-A2B294C0D4F6}"/>
                </a:ext>
              </a:extLst>
            </p:cNvPr>
            <p:cNvGrpSpPr>
              <a:grpSpLocks/>
            </p:cNvGrpSpPr>
            <p:nvPr/>
          </p:nvGrpSpPr>
          <p:grpSpPr>
            <a:xfrm>
              <a:off x="2707909" y="984091"/>
              <a:ext cx="1614049" cy="2725765"/>
              <a:chOff x="2539073" y="1402314"/>
              <a:chExt cx="2046227" cy="362018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00624E8-033F-9B7C-7EE2-2E8AB84955A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39073" y="1402314"/>
                <a:ext cx="2046227" cy="3620189"/>
                <a:chOff x="1546636" y="1775587"/>
                <a:chExt cx="2046227" cy="3620189"/>
              </a:xfrm>
            </p:grpSpPr>
            <p:sp>
              <p:nvSpPr>
                <p:cNvPr id="23" name="Rectangle: Top Corners Rounded 22">
                  <a:extLst>
                    <a:ext uri="{FF2B5EF4-FFF2-40B4-BE49-F238E27FC236}">
                      <a16:creationId xmlns:a16="http://schemas.microsoft.com/office/drawing/2014/main" id="{912D90C8-8D6A-CE93-E8BB-5E75213EC8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8867" y="1775587"/>
                  <a:ext cx="1933996" cy="1760631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0078D4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" name="Rectangle: Top Corners Rounded 23">
                  <a:extLst>
                    <a:ext uri="{FF2B5EF4-FFF2-40B4-BE49-F238E27FC236}">
                      <a16:creationId xmlns:a16="http://schemas.microsoft.com/office/drawing/2014/main" id="{048603A0-6A82-2D90-89DC-95E94BB0CB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58866" y="3536219"/>
                  <a:ext cx="1933997" cy="1760589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6734246-E7D0-D12F-6441-4C73FEA0FE2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50068" y="3790281"/>
                  <a:ext cx="1300351" cy="8123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800" kern="0" dirty="0">
                      <a:solidFill>
                        <a:srgbClr val="000000"/>
                      </a:solidFill>
                    </a:rPr>
                    <a:t>Michael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000" kern="0" dirty="0">
                      <a:solidFill>
                        <a:srgbClr val="000000"/>
                      </a:solidFill>
                    </a:rPr>
                    <a:t>Schmidt</a:t>
                  </a:r>
                  <a:endParaRPr kumimoji="0" lang="en-AU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D7497780-F681-5129-718C-583E6B0E59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918" y="1851788"/>
                  <a:ext cx="517891" cy="1106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" name="Picture 26" descr="Logo&#10;&#10;Description automatically generated">
                  <a:extLst>
                    <a:ext uri="{FF2B5EF4-FFF2-40B4-BE49-F238E27FC236}">
                      <a16:creationId xmlns:a16="http://schemas.microsoft.com/office/drawing/2014/main" id="{2A301AAF-6FF6-98FC-17DF-FFC37BEE8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6636" y="4528944"/>
                  <a:ext cx="1933997" cy="86683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54422B2-1B15-242C-586F-DF6833BC4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075" y="1711155"/>
                <a:ext cx="1270450" cy="1270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AU" sz="14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Photo</a:t>
                </a:r>
              </a:p>
            </p:txBody>
          </p:sp>
        </p:grpSp>
        <p:pic>
          <p:nvPicPr>
            <p:cNvPr id="1034" name="Picture 10" descr="Profile photo of Mike Schmidt">
              <a:extLst>
                <a:ext uri="{FF2B5EF4-FFF2-40B4-BE49-F238E27FC236}">
                  <a16:creationId xmlns:a16="http://schemas.microsoft.com/office/drawing/2014/main" id="{BC7456E5-16A6-90D3-5AB3-F5B4ACD27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4265" y="1195046"/>
              <a:ext cx="1025707" cy="1025707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 descr="A Microsoft Badge ">
            <a:extLst>
              <a:ext uri="{FF2B5EF4-FFF2-40B4-BE49-F238E27FC236}">
                <a16:creationId xmlns:a16="http://schemas.microsoft.com/office/drawing/2014/main" id="{59715770-3166-5935-27ED-7DA328F9BF7B}"/>
              </a:ext>
            </a:extLst>
          </p:cNvPr>
          <p:cNvGrpSpPr/>
          <p:nvPr/>
        </p:nvGrpSpPr>
        <p:grpSpPr>
          <a:xfrm>
            <a:off x="6281144" y="3829750"/>
            <a:ext cx="1614050" cy="2725765"/>
            <a:chOff x="6281144" y="3829750"/>
            <a:chExt cx="1614050" cy="2725765"/>
          </a:xfrm>
        </p:grpSpPr>
        <p:grpSp>
          <p:nvGrpSpPr>
            <p:cNvPr id="46" name="Group 45" descr="Microsoft badge icon">
              <a:extLst>
                <a:ext uri="{FF2B5EF4-FFF2-40B4-BE49-F238E27FC236}">
                  <a16:creationId xmlns:a16="http://schemas.microsoft.com/office/drawing/2014/main" id="{76271B22-7E5E-41A7-26C6-ADDEABEF737B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81144" y="3829750"/>
              <a:ext cx="1614050" cy="2725765"/>
              <a:chOff x="2539073" y="1402314"/>
              <a:chExt cx="2046228" cy="3620189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D6EFDFC-7328-3498-D87B-A821BAD9B59D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39073" y="1402314"/>
                <a:ext cx="2046228" cy="3620189"/>
                <a:chOff x="1546636" y="1775587"/>
                <a:chExt cx="2046228" cy="3620189"/>
              </a:xfrm>
            </p:grpSpPr>
            <p:sp>
              <p:nvSpPr>
                <p:cNvPr id="49" name="Rectangle: Top Corners Rounded 48">
                  <a:extLst>
                    <a:ext uri="{FF2B5EF4-FFF2-40B4-BE49-F238E27FC236}">
                      <a16:creationId xmlns:a16="http://schemas.microsoft.com/office/drawing/2014/main" id="{B2EE80FA-50AF-2C3C-2517-C783DB67F9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8867" y="1775587"/>
                  <a:ext cx="1933997" cy="1760631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0078D4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Rectangle: Top Corners Rounded 49">
                  <a:extLst>
                    <a:ext uri="{FF2B5EF4-FFF2-40B4-BE49-F238E27FC236}">
                      <a16:creationId xmlns:a16="http://schemas.microsoft.com/office/drawing/2014/main" id="{1AE48504-A792-A845-7505-C4F51FB60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58866" y="3536219"/>
                  <a:ext cx="1933997" cy="1760589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7BA1BB3-2F00-8D98-0E6A-E80E394FFBF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50068" y="3790282"/>
                  <a:ext cx="1032369" cy="9810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800" kern="0" dirty="0">
                      <a:solidFill>
                        <a:srgbClr val="000000"/>
                      </a:solidFill>
                    </a:rPr>
                    <a:t>Todd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000" kern="0" dirty="0">
                      <a:solidFill>
                        <a:srgbClr val="000000"/>
                      </a:solidFill>
                    </a:rPr>
                    <a:t>Sterrett</a:t>
                  </a:r>
                  <a:endParaRPr kumimoji="0" lang="en-AU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DD7172FD-9AB1-23E6-F3BC-D44D0CEC8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918" y="1851788"/>
                  <a:ext cx="517891" cy="1106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3" name="Picture 52" descr="Logo&#10;&#10;Description automatically generated">
                  <a:extLst>
                    <a:ext uri="{FF2B5EF4-FFF2-40B4-BE49-F238E27FC236}">
                      <a16:creationId xmlns:a16="http://schemas.microsoft.com/office/drawing/2014/main" id="{1B2E3E03-5DBC-086A-2FF2-892920FAB2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6636" y="4528944"/>
                  <a:ext cx="1933997" cy="86683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F68B434-2BF7-538D-0162-10323EC21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075" y="1711155"/>
                <a:ext cx="1270450" cy="1270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AU" sz="14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Photo</a:t>
                </a:r>
              </a:p>
            </p:txBody>
          </p:sp>
        </p:grpSp>
        <p:pic>
          <p:nvPicPr>
            <p:cNvPr id="1036" name="Picture 12" descr="Profile photo of Todd Sterrett">
              <a:extLst>
                <a:ext uri="{FF2B5EF4-FFF2-40B4-BE49-F238E27FC236}">
                  <a16:creationId xmlns:a16="http://schemas.microsoft.com/office/drawing/2014/main" id="{86D092DE-4593-BC57-2CB2-14BC972BB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8270" y="4042614"/>
              <a:ext cx="1002122" cy="100212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Group 83" descr="A Microsoft Badge ">
            <a:extLst>
              <a:ext uri="{FF2B5EF4-FFF2-40B4-BE49-F238E27FC236}">
                <a16:creationId xmlns:a16="http://schemas.microsoft.com/office/drawing/2014/main" id="{859E36A6-14FF-29E6-C349-2AF6BBC4FA94}"/>
              </a:ext>
            </a:extLst>
          </p:cNvPr>
          <p:cNvGrpSpPr/>
          <p:nvPr/>
        </p:nvGrpSpPr>
        <p:grpSpPr>
          <a:xfrm>
            <a:off x="8074137" y="983413"/>
            <a:ext cx="1614050" cy="2725765"/>
            <a:chOff x="8074137" y="983413"/>
            <a:chExt cx="1614050" cy="2725765"/>
          </a:xfrm>
        </p:grpSpPr>
        <p:grpSp>
          <p:nvGrpSpPr>
            <p:cNvPr id="62" name="Group 61" descr="Microsoft badge icon">
              <a:extLst>
                <a:ext uri="{FF2B5EF4-FFF2-40B4-BE49-F238E27FC236}">
                  <a16:creationId xmlns:a16="http://schemas.microsoft.com/office/drawing/2014/main" id="{14D5E6F3-FABF-6223-21D7-1723ED8F53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8074137" y="983413"/>
              <a:ext cx="1614050" cy="2725765"/>
              <a:chOff x="2539073" y="1402314"/>
              <a:chExt cx="2046228" cy="362018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10A6D68-6E2B-898C-6002-255B30C0600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39073" y="1402314"/>
                <a:ext cx="2046228" cy="3620189"/>
                <a:chOff x="1546636" y="1775587"/>
                <a:chExt cx="2046228" cy="3620189"/>
              </a:xfrm>
            </p:grpSpPr>
            <p:sp>
              <p:nvSpPr>
                <p:cNvPr id="65" name="Rectangle: Top Corners Rounded 64">
                  <a:extLst>
                    <a:ext uri="{FF2B5EF4-FFF2-40B4-BE49-F238E27FC236}">
                      <a16:creationId xmlns:a16="http://schemas.microsoft.com/office/drawing/2014/main" id="{D89B9455-5039-780F-31C4-630FB9633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8867" y="1775587"/>
                  <a:ext cx="1933997" cy="1760631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0078D4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6" name="Rectangle: Top Corners Rounded 65">
                  <a:extLst>
                    <a:ext uri="{FF2B5EF4-FFF2-40B4-BE49-F238E27FC236}">
                      <a16:creationId xmlns:a16="http://schemas.microsoft.com/office/drawing/2014/main" id="{61D5F7C7-0793-5A25-5751-881670A4CB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58866" y="3536219"/>
                  <a:ext cx="1933997" cy="1760589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4C469ED-58A8-AF7A-A022-B9B9312328B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50068" y="3790281"/>
                  <a:ext cx="1205604" cy="9519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800" kern="0" dirty="0">
                      <a:solidFill>
                        <a:srgbClr val="000000"/>
                      </a:solidFill>
                    </a:rPr>
                    <a:t>Suhail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000" kern="0" dirty="0">
                      <a:solidFill>
                        <a:srgbClr val="000000"/>
                      </a:solidFill>
                    </a:rPr>
                    <a:t>Salam</a:t>
                  </a:r>
                  <a:endParaRPr kumimoji="0" lang="en-AU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AD6A5FD6-16C5-937F-E6FE-6AB3A7305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918" y="1851788"/>
                  <a:ext cx="517891" cy="1106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9" name="Picture 68" descr="Logo&#10;&#10;Description automatically generated">
                  <a:extLst>
                    <a:ext uri="{FF2B5EF4-FFF2-40B4-BE49-F238E27FC236}">
                      <a16:creationId xmlns:a16="http://schemas.microsoft.com/office/drawing/2014/main" id="{9AEFC211-20BE-D64B-5D13-55FEE7C6D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6636" y="4528944"/>
                  <a:ext cx="1933997" cy="86683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BA077CD-D32E-847A-AB72-D328E68CC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075" y="1711155"/>
                <a:ext cx="1270450" cy="1270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AU" sz="14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Photo</a:t>
                </a:r>
              </a:p>
            </p:txBody>
          </p:sp>
        </p:grpSp>
        <p:pic>
          <p:nvPicPr>
            <p:cNvPr id="1038" name="Picture 14" descr="Profile photo of Suhail Abdul Salam">
              <a:extLst>
                <a:ext uri="{FF2B5EF4-FFF2-40B4-BE49-F238E27FC236}">
                  <a16:creationId xmlns:a16="http://schemas.microsoft.com/office/drawing/2014/main" id="{CAED8334-1484-4EAE-CD86-CC2E752F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9283" y="1213583"/>
              <a:ext cx="1027202" cy="102720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Group 84" descr="A Microsoft Badge ">
            <a:extLst>
              <a:ext uri="{FF2B5EF4-FFF2-40B4-BE49-F238E27FC236}">
                <a16:creationId xmlns:a16="http://schemas.microsoft.com/office/drawing/2014/main" id="{44191F2B-4FCE-68E1-C74C-4445FCDB7265}"/>
              </a:ext>
            </a:extLst>
          </p:cNvPr>
          <p:cNvGrpSpPr/>
          <p:nvPr/>
        </p:nvGrpSpPr>
        <p:grpSpPr>
          <a:xfrm>
            <a:off x="8074137" y="3825954"/>
            <a:ext cx="1614050" cy="2725765"/>
            <a:chOff x="8074137" y="3825954"/>
            <a:chExt cx="1614050" cy="2725765"/>
          </a:xfrm>
        </p:grpSpPr>
        <p:grpSp>
          <p:nvGrpSpPr>
            <p:cNvPr id="70" name="Group 69" descr="Microsoft badge icon">
              <a:extLst>
                <a:ext uri="{FF2B5EF4-FFF2-40B4-BE49-F238E27FC236}">
                  <a16:creationId xmlns:a16="http://schemas.microsoft.com/office/drawing/2014/main" id="{AFD96700-D841-0C67-7598-1779E8A980B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074137" y="3825954"/>
              <a:ext cx="1614050" cy="2725765"/>
              <a:chOff x="2539073" y="1402314"/>
              <a:chExt cx="2046228" cy="3620189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BCE35935-56FC-0000-FEFC-F821C08E1F3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39073" y="1402314"/>
                <a:ext cx="2046228" cy="3620189"/>
                <a:chOff x="1546636" y="1775587"/>
                <a:chExt cx="2046228" cy="3620189"/>
              </a:xfrm>
            </p:grpSpPr>
            <p:sp>
              <p:nvSpPr>
                <p:cNvPr id="73" name="Rectangle: Top Corners Rounded 72">
                  <a:extLst>
                    <a:ext uri="{FF2B5EF4-FFF2-40B4-BE49-F238E27FC236}">
                      <a16:creationId xmlns:a16="http://schemas.microsoft.com/office/drawing/2014/main" id="{CBED721D-9A3D-F45B-F168-2AEB5F654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8867" y="1775587"/>
                  <a:ext cx="1933997" cy="1760631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0078D4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4" name="Rectangle: Top Corners Rounded 73">
                  <a:extLst>
                    <a:ext uri="{FF2B5EF4-FFF2-40B4-BE49-F238E27FC236}">
                      <a16:creationId xmlns:a16="http://schemas.microsoft.com/office/drawing/2014/main" id="{39015DFD-5819-1893-194B-D56DCEB7A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1658866" y="3536219"/>
                  <a:ext cx="1933997" cy="1760589"/>
                </a:xfrm>
                <a:prstGeom prst="round2SameRect">
                  <a:avLst>
                    <a:gd name="adj1" fmla="val 4752"/>
                    <a:gd name="adj2" fmla="val 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D0102F3-C5BB-7BC5-7809-3C568F8A41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50068" y="3790281"/>
                  <a:ext cx="1474005" cy="9519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AU" sz="2800" kern="0" dirty="0">
                      <a:solidFill>
                        <a:srgbClr val="000000"/>
                      </a:solidFill>
                    </a:rPr>
                    <a:t>Nathan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Hughes</a:t>
                  </a: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32E2E478-B824-78CF-BE8F-C3DFB97DE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918" y="1851788"/>
                  <a:ext cx="517891" cy="11069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7" name="Picture 76" descr="Logo&#10;&#10;Description automatically generated">
                  <a:extLst>
                    <a:ext uri="{FF2B5EF4-FFF2-40B4-BE49-F238E27FC236}">
                      <a16:creationId xmlns:a16="http://schemas.microsoft.com/office/drawing/2014/main" id="{E9F6C584-095F-C69F-04C9-7C26FAC16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6636" y="4528944"/>
                  <a:ext cx="1933997" cy="86683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D6B85AB-6813-5F4F-88D0-7D3D528BB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075" y="1711155"/>
                <a:ext cx="1270450" cy="127045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AU" sz="1400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Photo</a:t>
                </a:r>
              </a:p>
            </p:txBody>
          </p:sp>
        </p:grpSp>
        <p:pic>
          <p:nvPicPr>
            <p:cNvPr id="1040" name="Picture 16" descr="Profile photo of Nathan Hughes">
              <a:extLst>
                <a:ext uri="{FF2B5EF4-FFF2-40B4-BE49-F238E27FC236}">
                  <a16:creationId xmlns:a16="http://schemas.microsoft.com/office/drawing/2014/main" id="{AFA872B5-6554-38E2-73EB-ACD368117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846422">
              <a:off x="8386385" y="4042192"/>
              <a:ext cx="1094239" cy="1094239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Team history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This team was and still is one the many internal Cloud Solution Architect Teams at Microsoft that create Customer Deliveries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The primary expertise of the team was Configuration Manager, Intune, Windows</a:t>
            </a:r>
            <a:r>
              <a:rPr lang="en-US">
                <a:latin typeface="Space Grotesk" pitchFamily="2" charset="0"/>
                <a:cs typeface="Space Grotesk" pitchFamily="2" charset="0"/>
              </a:rPr>
              <a:t>, 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PowerShell, SQL and Power BI.</a:t>
            </a: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This project was not part of the engineer’s core </a:t>
            </a:r>
            <a:r>
              <a:rPr lang="en-US">
                <a:latin typeface="Space Grotesk" pitchFamily="2" charset="0"/>
                <a:cs typeface="Space Grotesk" pitchFamily="2" charset="0"/>
              </a:rPr>
              <a:t>duties but 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more of a stretch job to </a:t>
            </a:r>
            <a:r>
              <a:rPr lang="en-US">
                <a:latin typeface="Space Grotesk" pitchFamily="2" charset="0"/>
                <a:cs typeface="Space Grotesk" pitchFamily="2" charset="0"/>
              </a:rPr>
              <a:t>drive impact. </a:t>
            </a:r>
            <a:endParaRPr lang="en-US" dirty="0">
              <a:latin typeface="Space Grotesk" pitchFamily="2" charset="0"/>
              <a:cs typeface="Space Grotesk" pitchFamily="2" charset="0"/>
            </a:endParaRP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The Team had previously created a </a:t>
            </a:r>
            <a:r>
              <a:rPr lang="en-US">
                <a:latin typeface="Space Grotesk" pitchFamily="2" charset="0"/>
                <a:cs typeface="Space Grotesk" pitchFamily="2" charset="0"/>
              </a:rPr>
              <a:t>similar 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Power BI Dashboard for Configuration Manager which was successfully delivered at many customers. </a:t>
            </a:r>
            <a:endParaRPr lang="en-US">
              <a:latin typeface="Space Grotesk" pitchFamily="2" charset="0"/>
              <a:cs typeface="Space Grotesk" pitchFamily="2" charset="0"/>
            </a:endParaRPr>
          </a:p>
          <a:p>
            <a:r>
              <a:rPr lang="en-US" dirty="0">
                <a:latin typeface="Space Grotesk" pitchFamily="2" charset="0"/>
                <a:cs typeface="Space Grotesk" pitchFamily="2" charset="0"/>
              </a:rPr>
              <a:t>The installer was written in .Net</a:t>
            </a:r>
          </a:p>
          <a:p>
            <a:endParaRPr lang="en-US"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4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Opportunity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EC01A6D-AEB5-5C60-F521-3B949B4F6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003197"/>
              </p:ext>
            </p:extLst>
          </p:nvPr>
        </p:nvGraphicFramePr>
        <p:xfrm>
          <a:off x="656396" y="2434125"/>
          <a:ext cx="10972800" cy="4191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6075055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759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78D7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Typical</a:t>
                      </a: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8D7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 Customer State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8D7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Customer Challenges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8D7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Common Customer </a:t>
                      </a:r>
                      <a:r>
                        <a:rPr kumimoji="0" lang="it-IT" sz="1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78D7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Objectives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6790">
                <a:tc>
                  <a:txBody>
                    <a:bodyPr/>
                    <a:lstStyle/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Focused on current patching cycle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Fixated on individual update compliance not “total machine compliance”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Little to no visibility into compliance for leadership 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Reporting does not provide historical data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“Out of box” reports don’t provide detailed insight required by enterprise customers</a:t>
                      </a:r>
                      <a:r>
                        <a:rPr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 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pace Grotesk" pitchFamily="2" charset="0"/>
                        <a:ea typeface="+mn-ea"/>
                        <a:cs typeface="Space Grotesk" pitchFamily="2" charset="0"/>
                      </a:endParaRP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Few solutions provide overall compliancy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Required updates are missed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Gaps in automatic update rules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Improve security to meet industry compliance (PCI, healthcare, government)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Reduce effort to monitor security vulnerabilities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Maintain high security compliance over time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Simplify Security Vulnerabilities compliance tracking</a:t>
                      </a:r>
                    </a:p>
                    <a:p>
                      <a:pPr marL="285750" marR="0" lvl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Reduce the costs &amp; resources associated with managing infrastructure</a:t>
                      </a:r>
                    </a:p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Eliminate unneeded update and machine data</a:t>
                      </a:r>
                      <a:r>
                        <a:rPr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pace Grotesk" pitchFamily="2" charset="0"/>
                          <a:ea typeface="+mn-ea"/>
                          <a:cs typeface="Space Grotesk" pitchFamily="2" charset="0"/>
                        </a:rPr>
                        <a:t> 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pace Grotesk" pitchFamily="2" charset="0"/>
                        <a:ea typeface="+mn-ea"/>
                        <a:cs typeface="Space Grotesk" pitchFamily="2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E61D2BE5-ADD6-9D29-7912-60C564B1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99954" y="1575605"/>
            <a:ext cx="8941192" cy="791284"/>
            <a:chOff x="873186" y="1580595"/>
            <a:chExt cx="8022310" cy="731520"/>
          </a:xfrm>
        </p:grpSpPr>
        <p:sp>
          <p:nvSpPr>
            <p:cNvPr id="13" name="Warning_E7BA" title="Icon of a triangle with an exclaimation point inside">
              <a:extLst>
                <a:ext uri="{FF2B5EF4-FFF2-40B4-BE49-F238E27FC236}">
                  <a16:creationId xmlns:a16="http://schemas.microsoft.com/office/drawing/2014/main" id="{B18000F6-A775-8F0F-2A65-0E35FC5CA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6408" y="1580595"/>
              <a:ext cx="914400" cy="731520"/>
            </a:xfrm>
            <a:custGeom>
              <a:avLst/>
              <a:gdLst>
                <a:gd name="T0" fmla="*/ 0 w 3939"/>
                <a:gd name="T1" fmla="*/ 3941 h 3941"/>
                <a:gd name="T2" fmla="*/ 1970 w 3939"/>
                <a:gd name="T3" fmla="*/ 0 h 3941"/>
                <a:gd name="T4" fmla="*/ 3939 w 3939"/>
                <a:gd name="T5" fmla="*/ 3941 h 3941"/>
                <a:gd name="T6" fmla="*/ 0 w 3939"/>
                <a:gd name="T7" fmla="*/ 3941 h 3941"/>
                <a:gd name="T8" fmla="*/ 1970 w 3939"/>
                <a:gd name="T9" fmla="*/ 1144 h 3941"/>
                <a:gd name="T10" fmla="*/ 1970 w 3939"/>
                <a:gd name="T11" fmla="*/ 2911 h 3941"/>
                <a:gd name="T12" fmla="*/ 1970 w 3939"/>
                <a:gd name="T13" fmla="*/ 3205 h 3941"/>
                <a:gd name="T14" fmla="*/ 1970 w 3939"/>
                <a:gd name="T15" fmla="*/ 3500 h 3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9" h="3941">
                  <a:moveTo>
                    <a:pt x="0" y="3941"/>
                  </a:moveTo>
                  <a:lnTo>
                    <a:pt x="1970" y="0"/>
                  </a:lnTo>
                  <a:lnTo>
                    <a:pt x="3939" y="3941"/>
                  </a:lnTo>
                  <a:lnTo>
                    <a:pt x="0" y="3941"/>
                  </a:lnTo>
                  <a:moveTo>
                    <a:pt x="1970" y="1144"/>
                  </a:moveTo>
                  <a:lnTo>
                    <a:pt x="1970" y="2911"/>
                  </a:lnTo>
                  <a:moveTo>
                    <a:pt x="1970" y="3205"/>
                  </a:moveTo>
                  <a:lnTo>
                    <a:pt x="1970" y="3500"/>
                  </a:lnTo>
                </a:path>
              </a:pathLst>
            </a:custGeom>
            <a:noFill/>
            <a:ln w="254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History_E81C" title="Icon of a clock with an arrow around it pointing counterclockwise">
              <a:extLst>
                <a:ext uri="{FF2B5EF4-FFF2-40B4-BE49-F238E27FC236}">
                  <a16:creationId xmlns:a16="http://schemas.microsoft.com/office/drawing/2014/main" id="{119ECAD8-46DE-776C-13E9-75DADFFB7F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3186" y="1580595"/>
              <a:ext cx="731341" cy="731520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0 w 3750"/>
                <a:gd name="T7" fmla="*/ 375 h 3750"/>
                <a:gd name="T8" fmla="*/ 0 w 3750"/>
                <a:gd name="T9" fmla="*/ 1250 h 3750"/>
                <a:gd name="T10" fmla="*/ 875 w 3750"/>
                <a:gd name="T11" fmla="*/ 1250 h 3750"/>
                <a:gd name="T12" fmla="*/ 69 w 3750"/>
                <a:gd name="T13" fmla="*/ 2375 h 3750"/>
                <a:gd name="T14" fmla="*/ 1875 w 3750"/>
                <a:gd name="T15" fmla="*/ 3750 h 3750"/>
                <a:gd name="T16" fmla="*/ 3750 w 3750"/>
                <a:gd name="T17" fmla="*/ 1875 h 3750"/>
                <a:gd name="T18" fmla="*/ 1875 w 3750"/>
                <a:gd name="T19" fmla="*/ 0 h 3750"/>
                <a:gd name="T20" fmla="*/ 109 w 3750"/>
                <a:gd name="T21" fmla="*/ 1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Chart_E999" title="Icon of a line graph with an arrow at the end pointing up">
              <a:extLst>
                <a:ext uri="{FF2B5EF4-FFF2-40B4-BE49-F238E27FC236}">
                  <a16:creationId xmlns:a16="http://schemas.microsoft.com/office/drawing/2014/main" id="{72F0B1F0-F829-D52C-4BD3-FC59AF6FE3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64492" y="1580595"/>
              <a:ext cx="731004" cy="731520"/>
            </a:xfrm>
            <a:custGeom>
              <a:avLst/>
              <a:gdLst>
                <a:gd name="T0" fmla="*/ 0 w 4245"/>
                <a:gd name="T1" fmla="*/ 0 h 4248"/>
                <a:gd name="T2" fmla="*/ 0 w 4245"/>
                <a:gd name="T3" fmla="*/ 4248 h 4248"/>
                <a:gd name="T4" fmla="*/ 4245 w 4245"/>
                <a:gd name="T5" fmla="*/ 4248 h 4248"/>
                <a:gd name="T6" fmla="*/ 4088 w 4245"/>
                <a:gd name="T7" fmla="*/ 1101 h 4248"/>
                <a:gd name="T8" fmla="*/ 2515 w 4245"/>
                <a:gd name="T9" fmla="*/ 2675 h 4248"/>
                <a:gd name="T10" fmla="*/ 1886 w 4245"/>
                <a:gd name="T11" fmla="*/ 2045 h 4248"/>
                <a:gd name="T12" fmla="*/ 0 w 4245"/>
                <a:gd name="T13" fmla="*/ 3933 h 4248"/>
                <a:gd name="T14" fmla="*/ 4088 w 4245"/>
                <a:gd name="T15" fmla="*/ 2203 h 4248"/>
                <a:gd name="T16" fmla="*/ 4088 w 4245"/>
                <a:gd name="T17" fmla="*/ 1101 h 4248"/>
                <a:gd name="T18" fmla="*/ 2987 w 4245"/>
                <a:gd name="T19" fmla="*/ 1101 h 4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5" h="4248">
                  <a:moveTo>
                    <a:pt x="0" y="0"/>
                  </a:moveTo>
                  <a:lnTo>
                    <a:pt x="0" y="4248"/>
                  </a:lnTo>
                  <a:lnTo>
                    <a:pt x="4245" y="4248"/>
                  </a:lnTo>
                  <a:moveTo>
                    <a:pt x="4088" y="1101"/>
                  </a:moveTo>
                  <a:lnTo>
                    <a:pt x="2515" y="2675"/>
                  </a:lnTo>
                  <a:lnTo>
                    <a:pt x="1886" y="2045"/>
                  </a:lnTo>
                  <a:lnTo>
                    <a:pt x="0" y="3933"/>
                  </a:lnTo>
                  <a:moveTo>
                    <a:pt x="4088" y="2203"/>
                  </a:moveTo>
                  <a:lnTo>
                    <a:pt x="4088" y="1101"/>
                  </a:lnTo>
                  <a:lnTo>
                    <a:pt x="2987" y="1101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69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Microsoft Graph Security API’s</a:t>
            </a:r>
          </a:p>
        </p:txBody>
      </p:sp>
      <p:grpSp>
        <p:nvGrpSpPr>
          <p:cNvPr id="3" name="Group 2" descr="A bunch if Icons and graphics to illustrate the Microsoft Defender APIs">
            <a:extLst>
              <a:ext uri="{FF2B5EF4-FFF2-40B4-BE49-F238E27FC236}">
                <a16:creationId xmlns:a16="http://schemas.microsoft.com/office/drawing/2014/main" id="{939580FD-F297-D75E-5D63-ABB4B9EFD34B}"/>
              </a:ext>
            </a:extLst>
          </p:cNvPr>
          <p:cNvGrpSpPr/>
          <p:nvPr/>
        </p:nvGrpSpPr>
        <p:grpSpPr>
          <a:xfrm>
            <a:off x="-119635" y="1711622"/>
            <a:ext cx="12278487" cy="5124469"/>
            <a:chOff x="7501653" y="1364551"/>
            <a:chExt cx="7917923" cy="3099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262DB4-ED67-FF98-6629-3AC30CD09888}"/>
                </a:ext>
              </a:extLst>
            </p:cNvPr>
            <p:cNvSpPr txBox="1"/>
            <p:nvPr/>
          </p:nvSpPr>
          <p:spPr>
            <a:xfrm>
              <a:off x="8802370" y="3275214"/>
              <a:ext cx="1536114" cy="261082"/>
            </a:xfrm>
            <a:prstGeom prst="rect">
              <a:avLst/>
            </a:prstGeom>
            <a:noFill/>
          </p:spPr>
          <p:txBody>
            <a:bodyPr wrap="square" lIns="48979" tIns="58774" rIns="48979" bIns="58774" rtlCol="0" anchor="t" anchorCtr="0">
              <a:spAutoFit/>
            </a:bodyPr>
            <a:lstStyle/>
            <a:p>
              <a:pPr marL="0" marR="0" lvl="0" indent="0" algn="ctr" defTabSz="489750" rtl="0" eaLnBrk="1" fontAlgn="auto" latinLnBrk="0" hangingPunct="1">
                <a:lnSpc>
                  <a:spcPct val="90000"/>
                </a:lnSpc>
                <a:spcBef>
                  <a:spcPts val="32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ATTACK SURFACE </a:t>
              </a:r>
              <a:b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REDUCTION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A1DB191-E39A-116A-2905-E2F545EDC898}"/>
                </a:ext>
              </a:extLst>
            </p:cNvPr>
            <p:cNvSpPr/>
            <p:nvPr/>
          </p:nvSpPr>
          <p:spPr>
            <a:xfrm>
              <a:off x="10693592" y="2774360"/>
              <a:ext cx="369664" cy="396161"/>
            </a:xfrm>
            <a:custGeom>
              <a:avLst/>
              <a:gdLst>
                <a:gd name="connsiteX0" fmla="*/ 178594 w 266700"/>
                <a:gd name="connsiteY0" fmla="*/ 20479 h 276225"/>
                <a:gd name="connsiteX1" fmla="*/ 133826 w 266700"/>
                <a:gd name="connsiteY1" fmla="*/ 7144 h 276225"/>
                <a:gd name="connsiteX2" fmla="*/ 133826 w 266700"/>
                <a:gd name="connsiteY2" fmla="*/ 8096 h 276225"/>
                <a:gd name="connsiteX3" fmla="*/ 89059 w 266700"/>
                <a:gd name="connsiteY3" fmla="*/ 21431 h 276225"/>
                <a:gd name="connsiteX4" fmla="*/ 7144 w 266700"/>
                <a:gd name="connsiteY4" fmla="*/ 44291 h 276225"/>
                <a:gd name="connsiteX5" fmla="*/ 7144 w 266700"/>
                <a:gd name="connsiteY5" fmla="*/ 108109 h 276225"/>
                <a:gd name="connsiteX6" fmla="*/ 11906 w 266700"/>
                <a:gd name="connsiteY6" fmla="*/ 143351 h 276225"/>
                <a:gd name="connsiteX7" fmla="*/ 11906 w 266700"/>
                <a:gd name="connsiteY7" fmla="*/ 143351 h 276225"/>
                <a:gd name="connsiteX8" fmla="*/ 133826 w 266700"/>
                <a:gd name="connsiteY8" fmla="*/ 278606 h 276225"/>
                <a:gd name="connsiteX9" fmla="*/ 255746 w 266700"/>
                <a:gd name="connsiteY9" fmla="*/ 143351 h 276225"/>
                <a:gd name="connsiteX10" fmla="*/ 255746 w 266700"/>
                <a:gd name="connsiteY10" fmla="*/ 142399 h 276225"/>
                <a:gd name="connsiteX11" fmla="*/ 255746 w 266700"/>
                <a:gd name="connsiteY11" fmla="*/ 142399 h 276225"/>
                <a:gd name="connsiteX12" fmla="*/ 260509 w 266700"/>
                <a:gd name="connsiteY12" fmla="*/ 107156 h 276225"/>
                <a:gd name="connsiteX13" fmla="*/ 260509 w 266700"/>
                <a:gd name="connsiteY13" fmla="*/ 43339 h 276225"/>
                <a:gd name="connsiteX14" fmla="*/ 178594 w 266700"/>
                <a:gd name="connsiteY14" fmla="*/ 20479 h 276225"/>
                <a:gd name="connsiteX0" fmla="*/ 171450 w 253365"/>
                <a:gd name="connsiteY0" fmla="*/ 13335 h 271462"/>
                <a:gd name="connsiteX1" fmla="*/ 126682 w 253365"/>
                <a:gd name="connsiteY1" fmla="*/ 0 h 271462"/>
                <a:gd name="connsiteX2" fmla="*/ 126682 w 253365"/>
                <a:gd name="connsiteY2" fmla="*/ 952 h 271462"/>
                <a:gd name="connsiteX3" fmla="*/ 81915 w 253365"/>
                <a:gd name="connsiteY3" fmla="*/ 14287 h 271462"/>
                <a:gd name="connsiteX4" fmla="*/ 0 w 253365"/>
                <a:gd name="connsiteY4" fmla="*/ 37147 h 271462"/>
                <a:gd name="connsiteX5" fmla="*/ 0 w 253365"/>
                <a:gd name="connsiteY5" fmla="*/ 100965 h 271462"/>
                <a:gd name="connsiteX6" fmla="*/ 4762 w 253365"/>
                <a:gd name="connsiteY6" fmla="*/ 136207 h 271462"/>
                <a:gd name="connsiteX7" fmla="*/ 4762 w 253365"/>
                <a:gd name="connsiteY7" fmla="*/ 136207 h 271462"/>
                <a:gd name="connsiteX8" fmla="*/ 126682 w 253365"/>
                <a:gd name="connsiteY8" fmla="*/ 271462 h 271462"/>
                <a:gd name="connsiteX9" fmla="*/ 248602 w 253365"/>
                <a:gd name="connsiteY9" fmla="*/ 136207 h 271462"/>
                <a:gd name="connsiteX10" fmla="*/ 248602 w 253365"/>
                <a:gd name="connsiteY10" fmla="*/ 135255 h 271462"/>
                <a:gd name="connsiteX11" fmla="*/ 248602 w 253365"/>
                <a:gd name="connsiteY11" fmla="*/ 135255 h 271462"/>
                <a:gd name="connsiteX12" fmla="*/ 253365 w 253365"/>
                <a:gd name="connsiteY12" fmla="*/ 100012 h 271462"/>
                <a:gd name="connsiteX13" fmla="*/ 253365 w 253365"/>
                <a:gd name="connsiteY13" fmla="*/ 36195 h 271462"/>
                <a:gd name="connsiteX14" fmla="*/ 171450 w 253365"/>
                <a:gd name="connsiteY14" fmla="*/ 13335 h 271462"/>
                <a:gd name="connsiteX0" fmla="*/ 171450 w 253365"/>
                <a:gd name="connsiteY0" fmla="*/ 13335 h 271462"/>
                <a:gd name="connsiteX1" fmla="*/ 126682 w 253365"/>
                <a:gd name="connsiteY1" fmla="*/ 0 h 271462"/>
                <a:gd name="connsiteX2" fmla="*/ 81915 w 253365"/>
                <a:gd name="connsiteY2" fmla="*/ 14287 h 271462"/>
                <a:gd name="connsiteX3" fmla="*/ 0 w 253365"/>
                <a:gd name="connsiteY3" fmla="*/ 37147 h 271462"/>
                <a:gd name="connsiteX4" fmla="*/ 0 w 253365"/>
                <a:gd name="connsiteY4" fmla="*/ 100965 h 271462"/>
                <a:gd name="connsiteX5" fmla="*/ 4762 w 253365"/>
                <a:gd name="connsiteY5" fmla="*/ 136207 h 271462"/>
                <a:gd name="connsiteX6" fmla="*/ 4762 w 253365"/>
                <a:gd name="connsiteY6" fmla="*/ 136207 h 271462"/>
                <a:gd name="connsiteX7" fmla="*/ 126682 w 253365"/>
                <a:gd name="connsiteY7" fmla="*/ 271462 h 271462"/>
                <a:gd name="connsiteX8" fmla="*/ 248602 w 253365"/>
                <a:gd name="connsiteY8" fmla="*/ 136207 h 271462"/>
                <a:gd name="connsiteX9" fmla="*/ 248602 w 253365"/>
                <a:gd name="connsiteY9" fmla="*/ 135255 h 271462"/>
                <a:gd name="connsiteX10" fmla="*/ 248602 w 253365"/>
                <a:gd name="connsiteY10" fmla="*/ 135255 h 271462"/>
                <a:gd name="connsiteX11" fmla="*/ 253365 w 253365"/>
                <a:gd name="connsiteY11" fmla="*/ 100012 h 271462"/>
                <a:gd name="connsiteX12" fmla="*/ 253365 w 253365"/>
                <a:gd name="connsiteY12" fmla="*/ 36195 h 271462"/>
                <a:gd name="connsiteX13" fmla="*/ 171450 w 253365"/>
                <a:gd name="connsiteY13" fmla="*/ 13335 h 271462"/>
                <a:gd name="connsiteX0" fmla="*/ 171450 w 253365"/>
                <a:gd name="connsiteY0" fmla="*/ 13335 h 271462"/>
                <a:gd name="connsiteX1" fmla="*/ 126682 w 253365"/>
                <a:gd name="connsiteY1" fmla="*/ 0 h 271462"/>
                <a:gd name="connsiteX2" fmla="*/ 81915 w 253365"/>
                <a:gd name="connsiteY2" fmla="*/ 14287 h 271462"/>
                <a:gd name="connsiteX3" fmla="*/ 0 w 253365"/>
                <a:gd name="connsiteY3" fmla="*/ 37147 h 271462"/>
                <a:gd name="connsiteX4" fmla="*/ 0 w 253365"/>
                <a:gd name="connsiteY4" fmla="*/ 100965 h 271462"/>
                <a:gd name="connsiteX5" fmla="*/ 4762 w 253365"/>
                <a:gd name="connsiteY5" fmla="*/ 136207 h 271462"/>
                <a:gd name="connsiteX6" fmla="*/ 4762 w 253365"/>
                <a:gd name="connsiteY6" fmla="*/ 136207 h 271462"/>
                <a:gd name="connsiteX7" fmla="*/ 126682 w 253365"/>
                <a:gd name="connsiteY7" fmla="*/ 271462 h 271462"/>
                <a:gd name="connsiteX8" fmla="*/ 248602 w 253365"/>
                <a:gd name="connsiteY8" fmla="*/ 136207 h 271462"/>
                <a:gd name="connsiteX9" fmla="*/ 248602 w 253365"/>
                <a:gd name="connsiteY9" fmla="*/ 135255 h 271462"/>
                <a:gd name="connsiteX10" fmla="*/ 248602 w 253365"/>
                <a:gd name="connsiteY10" fmla="*/ 135255 h 271462"/>
                <a:gd name="connsiteX11" fmla="*/ 253365 w 253365"/>
                <a:gd name="connsiteY11" fmla="*/ 100012 h 271462"/>
                <a:gd name="connsiteX12" fmla="*/ 253365 w 253365"/>
                <a:gd name="connsiteY12" fmla="*/ 36195 h 271462"/>
                <a:gd name="connsiteX13" fmla="*/ 171450 w 253365"/>
                <a:gd name="connsiteY13" fmla="*/ 13335 h 271462"/>
                <a:gd name="connsiteX0" fmla="*/ 171450 w 253365"/>
                <a:gd name="connsiteY0" fmla="*/ 13335 h 271462"/>
                <a:gd name="connsiteX1" fmla="*/ 126682 w 253365"/>
                <a:gd name="connsiteY1" fmla="*/ 0 h 271462"/>
                <a:gd name="connsiteX2" fmla="*/ 81915 w 253365"/>
                <a:gd name="connsiteY2" fmla="*/ 14287 h 271462"/>
                <a:gd name="connsiteX3" fmla="*/ 0 w 253365"/>
                <a:gd name="connsiteY3" fmla="*/ 37147 h 271462"/>
                <a:gd name="connsiteX4" fmla="*/ 0 w 253365"/>
                <a:gd name="connsiteY4" fmla="*/ 100965 h 271462"/>
                <a:gd name="connsiteX5" fmla="*/ 4762 w 253365"/>
                <a:gd name="connsiteY5" fmla="*/ 136207 h 271462"/>
                <a:gd name="connsiteX6" fmla="*/ 4762 w 253365"/>
                <a:gd name="connsiteY6" fmla="*/ 136207 h 271462"/>
                <a:gd name="connsiteX7" fmla="*/ 126682 w 253365"/>
                <a:gd name="connsiteY7" fmla="*/ 271462 h 271462"/>
                <a:gd name="connsiteX8" fmla="*/ 248602 w 253365"/>
                <a:gd name="connsiteY8" fmla="*/ 136207 h 271462"/>
                <a:gd name="connsiteX9" fmla="*/ 248602 w 253365"/>
                <a:gd name="connsiteY9" fmla="*/ 135255 h 271462"/>
                <a:gd name="connsiteX10" fmla="*/ 248602 w 253365"/>
                <a:gd name="connsiteY10" fmla="*/ 135255 h 271462"/>
                <a:gd name="connsiteX11" fmla="*/ 253365 w 253365"/>
                <a:gd name="connsiteY11" fmla="*/ 100012 h 271462"/>
                <a:gd name="connsiteX12" fmla="*/ 253365 w 253365"/>
                <a:gd name="connsiteY12" fmla="*/ 36195 h 271462"/>
                <a:gd name="connsiteX13" fmla="*/ 171450 w 253365"/>
                <a:gd name="connsiteY13" fmla="*/ 13335 h 271462"/>
                <a:gd name="connsiteX0" fmla="*/ 171450 w 253365"/>
                <a:gd name="connsiteY0" fmla="*/ 13335 h 271462"/>
                <a:gd name="connsiteX1" fmla="*/ 126682 w 253365"/>
                <a:gd name="connsiteY1" fmla="*/ 0 h 271462"/>
                <a:gd name="connsiteX2" fmla="*/ 81915 w 253365"/>
                <a:gd name="connsiteY2" fmla="*/ 14287 h 271462"/>
                <a:gd name="connsiteX3" fmla="*/ 0 w 253365"/>
                <a:gd name="connsiteY3" fmla="*/ 37147 h 271462"/>
                <a:gd name="connsiteX4" fmla="*/ 0 w 253365"/>
                <a:gd name="connsiteY4" fmla="*/ 100965 h 271462"/>
                <a:gd name="connsiteX5" fmla="*/ 4762 w 253365"/>
                <a:gd name="connsiteY5" fmla="*/ 136207 h 271462"/>
                <a:gd name="connsiteX6" fmla="*/ 4762 w 253365"/>
                <a:gd name="connsiteY6" fmla="*/ 136207 h 271462"/>
                <a:gd name="connsiteX7" fmla="*/ 126682 w 253365"/>
                <a:gd name="connsiteY7" fmla="*/ 271462 h 271462"/>
                <a:gd name="connsiteX8" fmla="*/ 248602 w 253365"/>
                <a:gd name="connsiteY8" fmla="*/ 136207 h 271462"/>
                <a:gd name="connsiteX9" fmla="*/ 248602 w 253365"/>
                <a:gd name="connsiteY9" fmla="*/ 135255 h 271462"/>
                <a:gd name="connsiteX10" fmla="*/ 248602 w 253365"/>
                <a:gd name="connsiteY10" fmla="*/ 135255 h 271462"/>
                <a:gd name="connsiteX11" fmla="*/ 253365 w 253365"/>
                <a:gd name="connsiteY11" fmla="*/ 100012 h 271462"/>
                <a:gd name="connsiteX12" fmla="*/ 253365 w 253365"/>
                <a:gd name="connsiteY12" fmla="*/ 36195 h 271462"/>
                <a:gd name="connsiteX13" fmla="*/ 171450 w 253365"/>
                <a:gd name="connsiteY13" fmla="*/ 13335 h 271462"/>
                <a:gd name="connsiteX0" fmla="*/ 171450 w 253365"/>
                <a:gd name="connsiteY0" fmla="*/ 13399 h 271526"/>
                <a:gd name="connsiteX1" fmla="*/ 126682 w 253365"/>
                <a:gd name="connsiteY1" fmla="*/ 64 h 271526"/>
                <a:gd name="connsiteX2" fmla="*/ 81915 w 253365"/>
                <a:gd name="connsiteY2" fmla="*/ 14351 h 271526"/>
                <a:gd name="connsiteX3" fmla="*/ 0 w 253365"/>
                <a:gd name="connsiteY3" fmla="*/ 37211 h 271526"/>
                <a:gd name="connsiteX4" fmla="*/ 0 w 253365"/>
                <a:gd name="connsiteY4" fmla="*/ 101029 h 271526"/>
                <a:gd name="connsiteX5" fmla="*/ 4762 w 253365"/>
                <a:gd name="connsiteY5" fmla="*/ 136271 h 271526"/>
                <a:gd name="connsiteX6" fmla="*/ 4762 w 253365"/>
                <a:gd name="connsiteY6" fmla="*/ 136271 h 271526"/>
                <a:gd name="connsiteX7" fmla="*/ 126682 w 253365"/>
                <a:gd name="connsiteY7" fmla="*/ 271526 h 271526"/>
                <a:gd name="connsiteX8" fmla="*/ 248602 w 253365"/>
                <a:gd name="connsiteY8" fmla="*/ 136271 h 271526"/>
                <a:gd name="connsiteX9" fmla="*/ 248602 w 253365"/>
                <a:gd name="connsiteY9" fmla="*/ 135319 h 271526"/>
                <a:gd name="connsiteX10" fmla="*/ 248602 w 253365"/>
                <a:gd name="connsiteY10" fmla="*/ 135319 h 271526"/>
                <a:gd name="connsiteX11" fmla="*/ 253365 w 253365"/>
                <a:gd name="connsiteY11" fmla="*/ 100076 h 271526"/>
                <a:gd name="connsiteX12" fmla="*/ 253365 w 253365"/>
                <a:gd name="connsiteY12" fmla="*/ 36259 h 271526"/>
                <a:gd name="connsiteX13" fmla="*/ 171450 w 253365"/>
                <a:gd name="connsiteY13" fmla="*/ 13399 h 271526"/>
                <a:gd name="connsiteX0" fmla="*/ 171450 w 253365"/>
                <a:gd name="connsiteY0" fmla="*/ 13399 h 271526"/>
                <a:gd name="connsiteX1" fmla="*/ 126682 w 253365"/>
                <a:gd name="connsiteY1" fmla="*/ 64 h 271526"/>
                <a:gd name="connsiteX2" fmla="*/ 81915 w 253365"/>
                <a:gd name="connsiteY2" fmla="*/ 14351 h 271526"/>
                <a:gd name="connsiteX3" fmla="*/ 0 w 253365"/>
                <a:gd name="connsiteY3" fmla="*/ 37211 h 271526"/>
                <a:gd name="connsiteX4" fmla="*/ 0 w 253365"/>
                <a:gd name="connsiteY4" fmla="*/ 101029 h 271526"/>
                <a:gd name="connsiteX5" fmla="*/ 4762 w 253365"/>
                <a:gd name="connsiteY5" fmla="*/ 136271 h 271526"/>
                <a:gd name="connsiteX6" fmla="*/ 4762 w 253365"/>
                <a:gd name="connsiteY6" fmla="*/ 136271 h 271526"/>
                <a:gd name="connsiteX7" fmla="*/ 126682 w 253365"/>
                <a:gd name="connsiteY7" fmla="*/ 271526 h 271526"/>
                <a:gd name="connsiteX8" fmla="*/ 248602 w 253365"/>
                <a:gd name="connsiteY8" fmla="*/ 136271 h 271526"/>
                <a:gd name="connsiteX9" fmla="*/ 248602 w 253365"/>
                <a:gd name="connsiteY9" fmla="*/ 135319 h 271526"/>
                <a:gd name="connsiteX10" fmla="*/ 248602 w 253365"/>
                <a:gd name="connsiteY10" fmla="*/ 135319 h 271526"/>
                <a:gd name="connsiteX11" fmla="*/ 253365 w 253365"/>
                <a:gd name="connsiteY11" fmla="*/ 100076 h 271526"/>
                <a:gd name="connsiteX12" fmla="*/ 253365 w 253365"/>
                <a:gd name="connsiteY12" fmla="*/ 36259 h 271526"/>
                <a:gd name="connsiteX13" fmla="*/ 171450 w 253365"/>
                <a:gd name="connsiteY13" fmla="*/ 13399 h 27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365" h="271526">
                  <a:moveTo>
                    <a:pt x="171450" y="13399"/>
                  </a:moveTo>
                  <a:cubicBezTo>
                    <a:pt x="160020" y="4826"/>
                    <a:pt x="143827" y="64"/>
                    <a:pt x="126682" y="64"/>
                  </a:cubicBezTo>
                  <a:cubicBezTo>
                    <a:pt x="109824" y="-745"/>
                    <a:pt x="99157" y="6224"/>
                    <a:pt x="81915" y="14351"/>
                  </a:cubicBezTo>
                  <a:cubicBezTo>
                    <a:pt x="56120" y="23814"/>
                    <a:pt x="32385" y="37211"/>
                    <a:pt x="0" y="37211"/>
                  </a:cubicBezTo>
                  <a:lnTo>
                    <a:pt x="0" y="101029"/>
                  </a:lnTo>
                  <a:cubicBezTo>
                    <a:pt x="0" y="113411"/>
                    <a:pt x="1905" y="124841"/>
                    <a:pt x="4762" y="136271"/>
                  </a:cubicBezTo>
                  <a:lnTo>
                    <a:pt x="4762" y="136271"/>
                  </a:lnTo>
                  <a:cubicBezTo>
                    <a:pt x="19050" y="188659"/>
                    <a:pt x="62865" y="235331"/>
                    <a:pt x="126682" y="271526"/>
                  </a:cubicBezTo>
                  <a:cubicBezTo>
                    <a:pt x="191452" y="235331"/>
                    <a:pt x="235267" y="188659"/>
                    <a:pt x="248602" y="136271"/>
                  </a:cubicBezTo>
                  <a:lnTo>
                    <a:pt x="248602" y="135319"/>
                  </a:lnTo>
                  <a:lnTo>
                    <a:pt x="248602" y="135319"/>
                  </a:lnTo>
                  <a:cubicBezTo>
                    <a:pt x="251460" y="123889"/>
                    <a:pt x="253365" y="111506"/>
                    <a:pt x="253365" y="100076"/>
                  </a:cubicBezTo>
                  <a:lnTo>
                    <a:pt x="253365" y="36259"/>
                  </a:lnTo>
                  <a:cubicBezTo>
                    <a:pt x="220980" y="36259"/>
                    <a:pt x="192405" y="27686"/>
                    <a:pt x="171450" y="13399"/>
                  </a:cubicBezTo>
                  <a:close/>
                </a:path>
              </a:pathLst>
            </a:custGeom>
            <a:solidFill>
              <a:srgbClr val="0078D7"/>
            </a:solidFill>
            <a:ln w="222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897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0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2F2F2F"/>
                    </a:gs>
                    <a:gs pos="100000">
                      <a:srgbClr val="2F2F2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2BBA859-2925-9E7F-9C05-EEDA0E44EE04}"/>
                </a:ext>
              </a:extLst>
            </p:cNvPr>
            <p:cNvGrpSpPr/>
            <p:nvPr/>
          </p:nvGrpSpPr>
          <p:grpSpPr>
            <a:xfrm>
              <a:off x="11921345" y="2764217"/>
              <a:ext cx="379978" cy="412862"/>
              <a:chOff x="3088273" y="4091903"/>
              <a:chExt cx="361902" cy="393222"/>
            </a:xfrm>
          </p:grpSpPr>
          <p:sp>
            <p:nvSpPr>
              <p:cNvPr id="45" name="Shield_EA18">
                <a:extLst>
                  <a:ext uri="{FF2B5EF4-FFF2-40B4-BE49-F238E27FC236}">
                    <a16:creationId xmlns:a16="http://schemas.microsoft.com/office/drawing/2014/main" id="{CA54BDEF-D844-5F5E-BA99-B4EF5C58E4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88273" y="4091903"/>
                <a:ext cx="361902" cy="393222"/>
              </a:xfrm>
              <a:custGeom>
                <a:avLst/>
                <a:gdLst>
                  <a:gd name="T0" fmla="*/ 3500 w 3500"/>
                  <a:gd name="T1" fmla="*/ 1375 h 3725"/>
                  <a:gd name="T2" fmla="*/ 1750 w 3500"/>
                  <a:gd name="T3" fmla="*/ 3725 h 3725"/>
                  <a:gd name="T4" fmla="*/ 0 w 3500"/>
                  <a:gd name="T5" fmla="*/ 1375 h 3725"/>
                  <a:gd name="T6" fmla="*/ 0 w 3500"/>
                  <a:gd name="T7" fmla="*/ 500 h 3725"/>
                  <a:gd name="T8" fmla="*/ 1125 w 3500"/>
                  <a:gd name="T9" fmla="*/ 187 h 3725"/>
                  <a:gd name="T10" fmla="*/ 1750 w 3500"/>
                  <a:gd name="T11" fmla="*/ 0 h 3725"/>
                  <a:gd name="T12" fmla="*/ 2375 w 3500"/>
                  <a:gd name="T13" fmla="*/ 187 h 3725"/>
                  <a:gd name="T14" fmla="*/ 3500 w 3500"/>
                  <a:gd name="T15" fmla="*/ 500 h 3725"/>
                  <a:gd name="T16" fmla="*/ 3500 w 3500"/>
                  <a:gd name="T17" fmla="*/ 1375 h 3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00" h="3725">
                    <a:moveTo>
                      <a:pt x="3500" y="1375"/>
                    </a:moveTo>
                    <a:cubicBezTo>
                      <a:pt x="3500" y="2302"/>
                      <a:pt x="2831" y="3117"/>
                      <a:pt x="1750" y="3725"/>
                    </a:cubicBezTo>
                    <a:cubicBezTo>
                      <a:pt x="669" y="3117"/>
                      <a:pt x="0" y="2302"/>
                      <a:pt x="0" y="1375"/>
                    </a:cubicBezTo>
                    <a:cubicBezTo>
                      <a:pt x="0" y="500"/>
                      <a:pt x="0" y="500"/>
                      <a:pt x="0" y="500"/>
                    </a:cubicBezTo>
                    <a:cubicBezTo>
                      <a:pt x="440" y="500"/>
                      <a:pt x="837" y="380"/>
                      <a:pt x="1125" y="187"/>
                    </a:cubicBezTo>
                    <a:cubicBezTo>
                      <a:pt x="1285" y="71"/>
                      <a:pt x="1506" y="0"/>
                      <a:pt x="1750" y="0"/>
                    </a:cubicBezTo>
                    <a:cubicBezTo>
                      <a:pt x="1994" y="0"/>
                      <a:pt x="2215" y="71"/>
                      <a:pt x="2375" y="187"/>
                    </a:cubicBezTo>
                    <a:cubicBezTo>
                      <a:pt x="2663" y="380"/>
                      <a:pt x="3060" y="500"/>
                      <a:pt x="3500" y="500"/>
                    </a:cubicBezTo>
                    <a:lnTo>
                      <a:pt x="3500" y="1375"/>
                    </a:lnTo>
                    <a:close/>
                  </a:path>
                </a:pathLst>
              </a:custGeom>
              <a:solidFill>
                <a:srgbClr val="0078D7"/>
              </a:solidFill>
              <a:ln w="22225" cap="flat">
                <a:solidFill>
                  <a:srgbClr val="0078D7"/>
                </a:solidFill>
                <a:prstDash val="solid"/>
                <a:miter/>
              </a:ln>
            </p:spPr>
            <p:txBody>
              <a:bodyPr vert="horz" wrap="square" lIns="48979" tIns="24490" rIns="48979" bIns="244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897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7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2F2F2F"/>
                      </a:gs>
                      <a:gs pos="100000">
                        <a:srgbClr val="2F2F2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LightningBolt_E945">
                <a:extLst>
                  <a:ext uri="{FF2B5EF4-FFF2-40B4-BE49-F238E27FC236}">
                    <a16:creationId xmlns:a16="http://schemas.microsoft.com/office/drawing/2014/main" id="{2E93F76F-4595-5141-662C-97EAAEE32F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00749" y="4199944"/>
                <a:ext cx="136950" cy="177140"/>
              </a:xfrm>
              <a:custGeom>
                <a:avLst/>
                <a:gdLst>
                  <a:gd name="T0" fmla="*/ 481 w 2961"/>
                  <a:gd name="T1" fmla="*/ 4132 h 4132"/>
                  <a:gd name="T2" fmla="*/ 2961 w 2961"/>
                  <a:gd name="T3" fmla="*/ 1653 h 4132"/>
                  <a:gd name="T4" fmla="*/ 1652 w 2961"/>
                  <a:gd name="T5" fmla="*/ 1653 h 4132"/>
                  <a:gd name="T6" fmla="*/ 2479 w 2961"/>
                  <a:gd name="T7" fmla="*/ 0 h 4132"/>
                  <a:gd name="T8" fmla="*/ 1239 w 2961"/>
                  <a:gd name="T9" fmla="*/ 0 h 4132"/>
                  <a:gd name="T10" fmla="*/ 0 w 2961"/>
                  <a:gd name="T11" fmla="*/ 2479 h 4132"/>
                  <a:gd name="T12" fmla="*/ 964 w 2961"/>
                  <a:gd name="T13" fmla="*/ 2479 h 4132"/>
                  <a:gd name="T14" fmla="*/ 137 w 2961"/>
                  <a:gd name="T15" fmla="*/ 4132 h 4132"/>
                  <a:gd name="T16" fmla="*/ 481 w 2961"/>
                  <a:gd name="T17" fmla="*/ 4132 h 4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61" h="4132">
                    <a:moveTo>
                      <a:pt x="481" y="4132"/>
                    </a:moveTo>
                    <a:lnTo>
                      <a:pt x="2961" y="1653"/>
                    </a:lnTo>
                    <a:lnTo>
                      <a:pt x="1652" y="1653"/>
                    </a:lnTo>
                    <a:lnTo>
                      <a:pt x="2479" y="0"/>
                    </a:lnTo>
                    <a:lnTo>
                      <a:pt x="1239" y="0"/>
                    </a:lnTo>
                    <a:lnTo>
                      <a:pt x="0" y="2479"/>
                    </a:lnTo>
                    <a:lnTo>
                      <a:pt x="964" y="2479"/>
                    </a:lnTo>
                    <a:lnTo>
                      <a:pt x="137" y="4132"/>
                    </a:lnTo>
                    <a:lnTo>
                      <a:pt x="481" y="4132"/>
                    </a:lnTo>
                    <a:close/>
                  </a:path>
                </a:pathLst>
              </a:custGeom>
              <a:solidFill>
                <a:srgbClr val="FFFFFF"/>
              </a:solidFill>
              <a:ln w="22225" cap="flat">
                <a:noFill/>
                <a:prstDash val="solid"/>
                <a:miter/>
              </a:ln>
            </p:spPr>
            <p:txBody>
              <a:bodyPr vert="horz" wrap="square" lIns="48979" tIns="24490" rIns="48979" bIns="244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897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3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2F2F2F"/>
                      </a:gs>
                      <a:gs pos="100000">
                        <a:srgbClr val="2F2F2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4FBE76-58D3-33D0-2AAE-9E46E9E27046}"/>
                </a:ext>
              </a:extLst>
            </p:cNvPr>
            <p:cNvSpPr txBox="1"/>
            <p:nvPr/>
          </p:nvSpPr>
          <p:spPr>
            <a:xfrm>
              <a:off x="13883462" y="3275214"/>
              <a:ext cx="1536114" cy="261082"/>
            </a:xfrm>
            <a:prstGeom prst="rect">
              <a:avLst/>
            </a:prstGeom>
            <a:noFill/>
          </p:spPr>
          <p:txBody>
            <a:bodyPr wrap="square" lIns="48979" tIns="58774" rIns="48979" bIns="58774" rtlCol="0" anchor="t" anchorCtr="0">
              <a:spAutoFit/>
            </a:bodyPr>
            <a:lstStyle/>
            <a:p>
              <a:pPr marL="0" marR="0" lvl="0" indent="0" algn="ctr" defTabSz="489750" rtl="0" eaLnBrk="1" fontAlgn="auto" latinLnBrk="0" hangingPunct="1">
                <a:lnSpc>
                  <a:spcPct val="90000"/>
                </a:lnSpc>
                <a:spcBef>
                  <a:spcPts val="32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MICROSOFT</a:t>
              </a:r>
              <a:b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THREAT EXPERTS</a:t>
              </a:r>
              <a:endPara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ight Bracket 8">
              <a:extLst>
                <a:ext uri="{FF2B5EF4-FFF2-40B4-BE49-F238E27FC236}">
                  <a16:creationId xmlns:a16="http://schemas.microsoft.com/office/drawing/2014/main" id="{42F6C74B-E6AD-FFEC-DDB4-FBE9DCDDF97C}"/>
                </a:ext>
              </a:extLst>
            </p:cNvPr>
            <p:cNvSpPr/>
            <p:nvPr/>
          </p:nvSpPr>
          <p:spPr>
            <a:xfrm rot="5400000">
              <a:off x="11417305" y="1028689"/>
              <a:ext cx="96061" cy="6377947"/>
            </a:xfrm>
            <a:prstGeom prst="rightBracket">
              <a:avLst>
                <a:gd name="adj" fmla="val 0"/>
              </a:avLst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4897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0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2F2F2F"/>
                    </a:gs>
                    <a:gs pos="100000">
                      <a:srgbClr val="2F2F2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282C7-BA02-67F9-C65D-DBC039F624B7}"/>
                </a:ext>
              </a:extLst>
            </p:cNvPr>
            <p:cNvSpPr txBox="1"/>
            <p:nvPr/>
          </p:nvSpPr>
          <p:spPr>
            <a:xfrm>
              <a:off x="9996275" y="4316086"/>
              <a:ext cx="3052959" cy="147996"/>
            </a:xfrm>
            <a:prstGeom prst="rect">
              <a:avLst/>
            </a:prstGeom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200" b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489750" rtl="0" eaLnBrk="1" fontAlgn="auto" latinLnBrk="0" hangingPunct="1">
                <a:lnSpc>
                  <a:spcPct val="90000"/>
                </a:lnSpc>
                <a:spcBef>
                  <a:spcPts val="32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"/>
                  <a:cs typeface="Segoe UI"/>
                </a:rPr>
                <a:t>CENTRALIZED CONFIGURATION AND ADMINISTRATION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CC8004-D4F5-7DB2-9633-024316EEEC14}"/>
                </a:ext>
              </a:extLst>
            </p:cNvPr>
            <p:cNvSpPr txBox="1"/>
            <p:nvPr/>
          </p:nvSpPr>
          <p:spPr>
            <a:xfrm>
              <a:off x="10072366" y="3275214"/>
              <a:ext cx="1536114" cy="261082"/>
            </a:xfrm>
            <a:prstGeom prst="rect">
              <a:avLst/>
            </a:prstGeom>
            <a:noFill/>
          </p:spPr>
          <p:txBody>
            <a:bodyPr wrap="square" lIns="48979" tIns="58774" rIns="48979" bIns="58774" rtlCol="0" anchor="t" anchorCtr="0">
              <a:spAutoFit/>
            </a:bodyPr>
            <a:lstStyle/>
            <a:p>
              <a:pPr marL="0" marR="0" lvl="0" indent="0" algn="ctr" defTabSz="489750" rtl="0" eaLnBrk="1" fontAlgn="auto" latinLnBrk="0" hangingPunct="1">
                <a:lnSpc>
                  <a:spcPct val="90000"/>
                </a:lnSpc>
                <a:spcBef>
                  <a:spcPts val="32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NEXT GENERATION </a:t>
              </a:r>
              <a:b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PROTECTION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726D43-FAA2-C90A-87DE-86F909492F13}"/>
                </a:ext>
              </a:extLst>
            </p:cNvPr>
            <p:cNvSpPr txBox="1"/>
            <p:nvPr/>
          </p:nvSpPr>
          <p:spPr>
            <a:xfrm>
              <a:off x="11342361" y="3275214"/>
              <a:ext cx="1536114" cy="359633"/>
            </a:xfrm>
            <a:prstGeom prst="rect">
              <a:avLst/>
            </a:prstGeom>
            <a:noFill/>
          </p:spPr>
          <p:txBody>
            <a:bodyPr wrap="square" lIns="48979" tIns="58774" rIns="48979" bIns="58774" rtlCol="0" anchor="t" anchorCtr="0">
              <a:spAutoFit/>
            </a:bodyPr>
            <a:lstStyle/>
            <a:p>
              <a:pPr marL="0" marR="0" lvl="0" indent="0" algn="ctr" defTabSz="489750" rtl="0" eaLnBrk="1" fontAlgn="auto" latinLnBrk="0" hangingPunct="1">
                <a:lnSpc>
                  <a:spcPct val="90000"/>
                </a:lnSpc>
                <a:spcBef>
                  <a:spcPts val="32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ENDPOINT DETECTION </a:t>
              </a:r>
              <a:b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&amp; RESPONSE</a:t>
              </a:r>
            </a:p>
            <a:p>
              <a:pPr marL="0" marR="0" lvl="0" indent="0" algn="ctr" defTabSz="489750" rtl="0" eaLnBrk="1" fontAlgn="auto" latinLnBrk="0" hangingPunct="1">
                <a:lnSpc>
                  <a:spcPct val="90000"/>
                </a:lnSpc>
                <a:spcBef>
                  <a:spcPts val="32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all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egoe UI" charset="0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173768-B508-DF0D-EA99-1F7CED85FAC6}"/>
                </a:ext>
              </a:extLst>
            </p:cNvPr>
            <p:cNvSpPr txBox="1"/>
            <p:nvPr/>
          </p:nvSpPr>
          <p:spPr>
            <a:xfrm>
              <a:off x="12612357" y="3275214"/>
              <a:ext cx="1536114" cy="261082"/>
            </a:xfrm>
            <a:prstGeom prst="rect">
              <a:avLst/>
            </a:prstGeom>
            <a:noFill/>
          </p:spPr>
          <p:txBody>
            <a:bodyPr wrap="square" lIns="48979" tIns="58774" rIns="48979" bIns="58774" rtlCol="0" anchor="t" anchorCtr="0">
              <a:spAutoFit/>
            </a:bodyPr>
            <a:lstStyle/>
            <a:p>
              <a:pPr marL="0" marR="0" lvl="0" indent="0" algn="ctr" defTabSz="489750" rtl="0" eaLnBrk="1" fontAlgn="auto" latinLnBrk="0" hangingPunct="1">
                <a:lnSpc>
                  <a:spcPct val="90000"/>
                </a:lnSpc>
                <a:spcBef>
                  <a:spcPts val="32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AUTO INVESTIGATION</a:t>
              </a:r>
              <a:b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&amp; REMEDIATION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5CC1C2-1AF0-0D84-BF8B-0D8A75B6DE49}"/>
                </a:ext>
              </a:extLst>
            </p:cNvPr>
            <p:cNvSpPr txBox="1"/>
            <p:nvPr/>
          </p:nvSpPr>
          <p:spPr>
            <a:xfrm>
              <a:off x="7501653" y="3275214"/>
              <a:ext cx="1536114" cy="261082"/>
            </a:xfrm>
            <a:prstGeom prst="rect">
              <a:avLst/>
            </a:prstGeom>
            <a:noFill/>
          </p:spPr>
          <p:txBody>
            <a:bodyPr wrap="square" lIns="48979" tIns="58774" rIns="48979" bIns="58774" rtlCol="0" anchor="t" anchorCtr="0">
              <a:spAutoFit/>
            </a:bodyPr>
            <a:lstStyle/>
            <a:p>
              <a:pPr marL="0" marR="0" lvl="0" indent="0" algn="ctr" defTabSz="489750" rtl="0" eaLnBrk="1" fontAlgn="auto" latinLnBrk="0" hangingPunct="1">
                <a:lnSpc>
                  <a:spcPct val="90000"/>
                </a:lnSpc>
                <a:spcBef>
                  <a:spcPts val="321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2F2F2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THREAT &amp; VULNERABILITY MANAGEMENT</a:t>
              </a:r>
              <a:endPara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2F2F2F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C07E5D-AD69-DA34-C29B-351DE227B369}"/>
                </a:ext>
              </a:extLst>
            </p:cNvPr>
            <p:cNvGrpSpPr/>
            <p:nvPr/>
          </p:nvGrpSpPr>
          <p:grpSpPr>
            <a:xfrm>
              <a:off x="8092497" y="2716798"/>
              <a:ext cx="391408" cy="507708"/>
              <a:chOff x="5773616" y="-1043179"/>
              <a:chExt cx="1125043" cy="1459326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77C04F1-24AB-764E-1FF3-28801BC26E55}"/>
                  </a:ext>
                </a:extLst>
              </p:cNvPr>
              <p:cNvGrpSpPr/>
              <p:nvPr/>
            </p:nvGrpSpPr>
            <p:grpSpPr>
              <a:xfrm>
                <a:off x="5773616" y="-1043179"/>
                <a:ext cx="1125043" cy="1459326"/>
                <a:chOff x="10760077" y="1273176"/>
                <a:chExt cx="262234" cy="340151"/>
              </a:xfrm>
            </p:grpSpPr>
            <p:sp>
              <p:nvSpPr>
                <p:cNvPr id="43" name="Freeform 5">
                  <a:extLst>
                    <a:ext uri="{FF2B5EF4-FFF2-40B4-BE49-F238E27FC236}">
                      <a16:creationId xmlns:a16="http://schemas.microsoft.com/office/drawing/2014/main" id="{8879CF17-6F76-6C1D-C26A-F108772075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12463" y="1273176"/>
                  <a:ext cx="157163" cy="79375"/>
                </a:xfrm>
                <a:custGeom>
                  <a:avLst/>
                  <a:gdLst>
                    <a:gd name="T0" fmla="*/ 0 w 160"/>
                    <a:gd name="T1" fmla="*/ 80 h 80"/>
                    <a:gd name="T2" fmla="*/ 0 w 160"/>
                    <a:gd name="T3" fmla="*/ 80 h 80"/>
                    <a:gd name="T4" fmla="*/ 160 w 160"/>
                    <a:gd name="T5" fmla="*/ 80 h 80"/>
                    <a:gd name="T6" fmla="*/ 160 w 160"/>
                    <a:gd name="T7" fmla="*/ 53 h 80"/>
                    <a:gd name="T8" fmla="*/ 107 w 160"/>
                    <a:gd name="T9" fmla="*/ 53 h 80"/>
                    <a:gd name="T10" fmla="*/ 107 w 160"/>
                    <a:gd name="T11" fmla="*/ 42 h 80"/>
                    <a:gd name="T12" fmla="*/ 107 w 160"/>
                    <a:gd name="T13" fmla="*/ 30 h 80"/>
                    <a:gd name="T14" fmla="*/ 105 w 160"/>
                    <a:gd name="T15" fmla="*/ 18 h 80"/>
                    <a:gd name="T16" fmla="*/ 101 w 160"/>
                    <a:gd name="T17" fmla="*/ 9 h 80"/>
                    <a:gd name="T18" fmla="*/ 93 w 160"/>
                    <a:gd name="T19" fmla="*/ 2 h 80"/>
                    <a:gd name="T20" fmla="*/ 80 w 160"/>
                    <a:gd name="T21" fmla="*/ 0 h 80"/>
                    <a:gd name="T22" fmla="*/ 63 w 160"/>
                    <a:gd name="T23" fmla="*/ 5 h 80"/>
                    <a:gd name="T24" fmla="*/ 55 w 160"/>
                    <a:gd name="T25" fmla="*/ 18 h 80"/>
                    <a:gd name="T26" fmla="*/ 53 w 160"/>
                    <a:gd name="T27" fmla="*/ 36 h 80"/>
                    <a:gd name="T28" fmla="*/ 53 w 160"/>
                    <a:gd name="T29" fmla="*/ 53 h 80"/>
                    <a:gd name="T30" fmla="*/ 0 w 160"/>
                    <a:gd name="T31" fmla="*/ 53 h 80"/>
                    <a:gd name="T32" fmla="*/ 0 w 160"/>
                    <a:gd name="T33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0" h="80">
                      <a:moveTo>
                        <a:pt x="0" y="80"/>
                      </a:moveTo>
                      <a:lnTo>
                        <a:pt x="0" y="80"/>
                      </a:lnTo>
                      <a:lnTo>
                        <a:pt x="160" y="80"/>
                      </a:lnTo>
                      <a:lnTo>
                        <a:pt x="160" y="53"/>
                      </a:lnTo>
                      <a:lnTo>
                        <a:pt x="107" y="53"/>
                      </a:lnTo>
                      <a:cubicBezTo>
                        <a:pt x="107" y="49"/>
                        <a:pt x="107" y="46"/>
                        <a:pt x="107" y="42"/>
                      </a:cubicBezTo>
                      <a:cubicBezTo>
                        <a:pt x="107" y="38"/>
                        <a:pt x="107" y="34"/>
                        <a:pt x="107" y="30"/>
                      </a:cubicBezTo>
                      <a:cubicBezTo>
                        <a:pt x="107" y="26"/>
                        <a:pt x="106" y="22"/>
                        <a:pt x="105" y="18"/>
                      </a:cubicBezTo>
                      <a:cubicBezTo>
                        <a:pt x="104" y="15"/>
                        <a:pt x="103" y="11"/>
                        <a:pt x="101" y="9"/>
                      </a:cubicBezTo>
                      <a:cubicBezTo>
                        <a:pt x="99" y="6"/>
                        <a:pt x="96" y="4"/>
                        <a:pt x="93" y="2"/>
                      </a:cubicBezTo>
                      <a:cubicBezTo>
                        <a:pt x="90" y="0"/>
                        <a:pt x="85" y="0"/>
                        <a:pt x="80" y="0"/>
                      </a:cubicBezTo>
                      <a:cubicBezTo>
                        <a:pt x="72" y="0"/>
                        <a:pt x="67" y="1"/>
                        <a:pt x="63" y="5"/>
                      </a:cubicBezTo>
                      <a:cubicBezTo>
                        <a:pt x="59" y="9"/>
                        <a:pt x="57" y="13"/>
                        <a:pt x="55" y="18"/>
                      </a:cubicBezTo>
                      <a:cubicBezTo>
                        <a:pt x="54" y="24"/>
                        <a:pt x="53" y="30"/>
                        <a:pt x="53" y="36"/>
                      </a:cubicBezTo>
                      <a:cubicBezTo>
                        <a:pt x="53" y="42"/>
                        <a:pt x="53" y="48"/>
                        <a:pt x="53" y="53"/>
                      </a:cubicBezTo>
                      <a:lnTo>
                        <a:pt x="0" y="53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48979" tIns="24490" rIns="48979" bIns="244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FFC05FFB-BA1D-D7F4-26CC-58FB2E6659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0077" y="1325563"/>
                  <a:ext cx="262234" cy="287764"/>
                </a:xfrm>
                <a:custGeom>
                  <a:avLst/>
                  <a:gdLst>
                    <a:gd name="connsiteX0" fmla="*/ 0 w 265039"/>
                    <a:gd name="connsiteY0" fmla="*/ 0 h 287764"/>
                    <a:gd name="connsiteX1" fmla="*/ 25544 w 265039"/>
                    <a:gd name="connsiteY1" fmla="*/ 0 h 287764"/>
                    <a:gd name="connsiteX2" fmla="*/ 25544 w 265039"/>
                    <a:gd name="connsiteY2" fmla="*/ 52276 h 287764"/>
                    <a:gd name="connsiteX3" fmla="*/ 235909 w 265039"/>
                    <a:gd name="connsiteY3" fmla="*/ 52276 h 287764"/>
                    <a:gd name="connsiteX4" fmla="*/ 235909 w 265039"/>
                    <a:gd name="connsiteY4" fmla="*/ 0 h 287764"/>
                    <a:gd name="connsiteX5" fmla="*/ 261453 w 265039"/>
                    <a:gd name="connsiteY5" fmla="*/ 0 h 287764"/>
                    <a:gd name="connsiteX6" fmla="*/ 261453 w 265039"/>
                    <a:gd name="connsiteY6" fmla="*/ 78891 h 287764"/>
                    <a:gd name="connsiteX7" fmla="*/ 265039 w 265039"/>
                    <a:gd name="connsiteY7" fmla="*/ 287764 h 287764"/>
                    <a:gd name="connsiteX8" fmla="*/ 0 w 265039"/>
                    <a:gd name="connsiteY8" fmla="*/ 287764 h 287764"/>
                    <a:gd name="connsiteX0" fmla="*/ 0 w 262234"/>
                    <a:gd name="connsiteY0" fmla="*/ 0 h 287764"/>
                    <a:gd name="connsiteX1" fmla="*/ 25544 w 262234"/>
                    <a:gd name="connsiteY1" fmla="*/ 0 h 287764"/>
                    <a:gd name="connsiteX2" fmla="*/ 25544 w 262234"/>
                    <a:gd name="connsiteY2" fmla="*/ 52276 h 287764"/>
                    <a:gd name="connsiteX3" fmla="*/ 235909 w 262234"/>
                    <a:gd name="connsiteY3" fmla="*/ 52276 h 287764"/>
                    <a:gd name="connsiteX4" fmla="*/ 235909 w 262234"/>
                    <a:gd name="connsiteY4" fmla="*/ 0 h 287764"/>
                    <a:gd name="connsiteX5" fmla="*/ 261453 w 262234"/>
                    <a:gd name="connsiteY5" fmla="*/ 0 h 287764"/>
                    <a:gd name="connsiteX6" fmla="*/ 261453 w 262234"/>
                    <a:gd name="connsiteY6" fmla="*/ 78891 h 287764"/>
                    <a:gd name="connsiteX7" fmla="*/ 262234 w 262234"/>
                    <a:gd name="connsiteY7" fmla="*/ 287764 h 287764"/>
                    <a:gd name="connsiteX8" fmla="*/ 0 w 262234"/>
                    <a:gd name="connsiteY8" fmla="*/ 287764 h 287764"/>
                    <a:gd name="connsiteX9" fmla="*/ 0 w 262234"/>
                    <a:gd name="connsiteY9" fmla="*/ 0 h 287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2234" h="287764">
                      <a:moveTo>
                        <a:pt x="0" y="0"/>
                      </a:moveTo>
                      <a:lnTo>
                        <a:pt x="25544" y="0"/>
                      </a:lnTo>
                      <a:lnTo>
                        <a:pt x="25544" y="52276"/>
                      </a:lnTo>
                      <a:lnTo>
                        <a:pt x="235909" y="52276"/>
                      </a:lnTo>
                      <a:lnTo>
                        <a:pt x="235909" y="0"/>
                      </a:lnTo>
                      <a:lnTo>
                        <a:pt x="261453" y="0"/>
                      </a:lnTo>
                      <a:lnTo>
                        <a:pt x="261453" y="78891"/>
                      </a:lnTo>
                      <a:cubicBezTo>
                        <a:pt x="261713" y="148515"/>
                        <a:pt x="261974" y="218140"/>
                        <a:pt x="262234" y="287764"/>
                      </a:cubicBezTo>
                      <a:lnTo>
                        <a:pt x="0" y="2877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48979" tIns="24490" rIns="48979" bIns="244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6" name="Group 4">
                <a:extLst>
                  <a:ext uri="{FF2B5EF4-FFF2-40B4-BE49-F238E27FC236}">
                    <a16:creationId xmlns:a16="http://schemas.microsoft.com/office/drawing/2014/main" id="{F8382134-2131-BE2D-E1EC-AE49C4B5D5F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30340" y="-383424"/>
                <a:ext cx="611622" cy="536838"/>
                <a:chOff x="3787" y="569"/>
                <a:chExt cx="229" cy="201"/>
              </a:xfrm>
            </p:grpSpPr>
            <p:sp>
              <p:nvSpPr>
                <p:cNvPr id="37" name="Freeform 5">
                  <a:extLst>
                    <a:ext uri="{FF2B5EF4-FFF2-40B4-BE49-F238E27FC236}">
                      <a16:creationId xmlns:a16="http://schemas.microsoft.com/office/drawing/2014/main" id="{8D7F3E6A-C432-3812-E6BA-EA3CB62FD6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581"/>
                  <a:ext cx="141" cy="42"/>
                </a:xfrm>
                <a:custGeom>
                  <a:avLst/>
                  <a:gdLst>
                    <a:gd name="T0" fmla="*/ 0 w 226"/>
                    <a:gd name="T1" fmla="*/ 67 h 67"/>
                    <a:gd name="T2" fmla="*/ 0 w 226"/>
                    <a:gd name="T3" fmla="*/ 67 h 67"/>
                    <a:gd name="T4" fmla="*/ 226 w 226"/>
                    <a:gd name="T5" fmla="*/ 67 h 67"/>
                    <a:gd name="T6" fmla="*/ 226 w 226"/>
                    <a:gd name="T7" fmla="*/ 0 h 67"/>
                    <a:gd name="T8" fmla="*/ 0 w 226"/>
                    <a:gd name="T9" fmla="*/ 0 h 67"/>
                    <a:gd name="T10" fmla="*/ 0 w 226"/>
                    <a:gd name="T1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67">
                      <a:moveTo>
                        <a:pt x="0" y="67"/>
                      </a:moveTo>
                      <a:lnTo>
                        <a:pt x="0" y="67"/>
                      </a:lnTo>
                      <a:lnTo>
                        <a:pt x="226" y="67"/>
                      </a:lnTo>
                      <a:lnTo>
                        <a:pt x="226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48979" tIns="24490" rIns="48979" bIns="244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6">
                  <a:extLst>
                    <a:ext uri="{FF2B5EF4-FFF2-40B4-BE49-F238E27FC236}">
                      <a16:creationId xmlns:a16="http://schemas.microsoft.com/office/drawing/2014/main" id="{D40F0D18-0389-38AF-07C5-8841733D3B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655"/>
                  <a:ext cx="141" cy="41"/>
                </a:xfrm>
                <a:custGeom>
                  <a:avLst/>
                  <a:gdLst>
                    <a:gd name="T0" fmla="*/ 0 w 226"/>
                    <a:gd name="T1" fmla="*/ 67 h 67"/>
                    <a:gd name="T2" fmla="*/ 0 w 226"/>
                    <a:gd name="T3" fmla="*/ 67 h 67"/>
                    <a:gd name="T4" fmla="*/ 226 w 226"/>
                    <a:gd name="T5" fmla="*/ 67 h 67"/>
                    <a:gd name="T6" fmla="*/ 226 w 226"/>
                    <a:gd name="T7" fmla="*/ 0 h 67"/>
                    <a:gd name="T8" fmla="*/ 0 w 226"/>
                    <a:gd name="T9" fmla="*/ 0 h 67"/>
                    <a:gd name="T10" fmla="*/ 0 w 226"/>
                    <a:gd name="T1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67">
                      <a:moveTo>
                        <a:pt x="0" y="67"/>
                      </a:moveTo>
                      <a:lnTo>
                        <a:pt x="0" y="67"/>
                      </a:lnTo>
                      <a:lnTo>
                        <a:pt x="226" y="67"/>
                      </a:lnTo>
                      <a:lnTo>
                        <a:pt x="226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48979" tIns="24490" rIns="48979" bIns="244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B32CB98B-5DA5-4C9F-B6CC-4FD29A66CA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7" y="729"/>
                  <a:ext cx="141" cy="41"/>
                </a:xfrm>
                <a:custGeom>
                  <a:avLst/>
                  <a:gdLst>
                    <a:gd name="T0" fmla="*/ 0 w 226"/>
                    <a:gd name="T1" fmla="*/ 67 h 67"/>
                    <a:gd name="T2" fmla="*/ 0 w 226"/>
                    <a:gd name="T3" fmla="*/ 67 h 67"/>
                    <a:gd name="T4" fmla="*/ 226 w 226"/>
                    <a:gd name="T5" fmla="*/ 67 h 67"/>
                    <a:gd name="T6" fmla="*/ 226 w 226"/>
                    <a:gd name="T7" fmla="*/ 0 h 67"/>
                    <a:gd name="T8" fmla="*/ 0 w 226"/>
                    <a:gd name="T9" fmla="*/ 0 h 67"/>
                    <a:gd name="T10" fmla="*/ 0 w 226"/>
                    <a:gd name="T11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67">
                      <a:moveTo>
                        <a:pt x="0" y="67"/>
                      </a:moveTo>
                      <a:lnTo>
                        <a:pt x="0" y="67"/>
                      </a:lnTo>
                      <a:lnTo>
                        <a:pt x="226" y="67"/>
                      </a:lnTo>
                      <a:lnTo>
                        <a:pt x="226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48979" tIns="24490" rIns="48979" bIns="244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ED5B3F40-63D5-F1EC-E87F-244E8C87D5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8" y="642"/>
                  <a:ext cx="68" cy="54"/>
                </a:xfrm>
                <a:custGeom>
                  <a:avLst/>
                  <a:gdLst>
                    <a:gd name="T0" fmla="*/ 96 w 110"/>
                    <a:gd name="T1" fmla="*/ 0 h 88"/>
                    <a:gd name="T2" fmla="*/ 96 w 110"/>
                    <a:gd name="T3" fmla="*/ 0 h 88"/>
                    <a:gd name="T4" fmla="*/ 37 w 110"/>
                    <a:gd name="T5" fmla="*/ 60 h 88"/>
                    <a:gd name="T6" fmla="*/ 14 w 110"/>
                    <a:gd name="T7" fmla="*/ 37 h 88"/>
                    <a:gd name="T8" fmla="*/ 0 w 110"/>
                    <a:gd name="T9" fmla="*/ 51 h 88"/>
                    <a:gd name="T10" fmla="*/ 37 w 110"/>
                    <a:gd name="T11" fmla="*/ 88 h 88"/>
                    <a:gd name="T12" fmla="*/ 110 w 110"/>
                    <a:gd name="T13" fmla="*/ 14 h 88"/>
                    <a:gd name="T14" fmla="*/ 96 w 110"/>
                    <a:gd name="T15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88">
                      <a:moveTo>
                        <a:pt x="96" y="0"/>
                      </a:moveTo>
                      <a:lnTo>
                        <a:pt x="96" y="0"/>
                      </a:lnTo>
                      <a:lnTo>
                        <a:pt x="37" y="60"/>
                      </a:lnTo>
                      <a:lnTo>
                        <a:pt x="14" y="37"/>
                      </a:lnTo>
                      <a:lnTo>
                        <a:pt x="0" y="51"/>
                      </a:lnTo>
                      <a:lnTo>
                        <a:pt x="37" y="88"/>
                      </a:lnTo>
                      <a:lnTo>
                        <a:pt x="110" y="1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48979" tIns="24490" rIns="48979" bIns="244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9">
                  <a:extLst>
                    <a:ext uri="{FF2B5EF4-FFF2-40B4-BE49-F238E27FC236}">
                      <a16:creationId xmlns:a16="http://schemas.microsoft.com/office/drawing/2014/main" id="{E1B23DD9-A454-881C-4592-50FBD78FB8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8" y="716"/>
                  <a:ext cx="68" cy="54"/>
                </a:xfrm>
                <a:custGeom>
                  <a:avLst/>
                  <a:gdLst>
                    <a:gd name="T0" fmla="*/ 14 w 110"/>
                    <a:gd name="T1" fmla="*/ 37 h 88"/>
                    <a:gd name="T2" fmla="*/ 14 w 110"/>
                    <a:gd name="T3" fmla="*/ 37 h 88"/>
                    <a:gd name="T4" fmla="*/ 0 w 110"/>
                    <a:gd name="T5" fmla="*/ 51 h 88"/>
                    <a:gd name="T6" fmla="*/ 37 w 110"/>
                    <a:gd name="T7" fmla="*/ 88 h 88"/>
                    <a:gd name="T8" fmla="*/ 110 w 110"/>
                    <a:gd name="T9" fmla="*/ 14 h 88"/>
                    <a:gd name="T10" fmla="*/ 96 w 110"/>
                    <a:gd name="T11" fmla="*/ 0 h 88"/>
                    <a:gd name="T12" fmla="*/ 37 w 110"/>
                    <a:gd name="T13" fmla="*/ 59 h 88"/>
                    <a:gd name="T14" fmla="*/ 14 w 110"/>
                    <a:gd name="T15" fmla="*/ 3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88">
                      <a:moveTo>
                        <a:pt x="14" y="37"/>
                      </a:moveTo>
                      <a:lnTo>
                        <a:pt x="14" y="37"/>
                      </a:lnTo>
                      <a:lnTo>
                        <a:pt x="0" y="51"/>
                      </a:lnTo>
                      <a:lnTo>
                        <a:pt x="37" y="88"/>
                      </a:lnTo>
                      <a:lnTo>
                        <a:pt x="110" y="14"/>
                      </a:lnTo>
                      <a:lnTo>
                        <a:pt x="96" y="0"/>
                      </a:lnTo>
                      <a:lnTo>
                        <a:pt x="37" y="59"/>
                      </a:lnTo>
                      <a:lnTo>
                        <a:pt x="14" y="37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48979" tIns="24490" rIns="48979" bIns="244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 10">
                  <a:extLst>
                    <a:ext uri="{FF2B5EF4-FFF2-40B4-BE49-F238E27FC236}">
                      <a16:creationId xmlns:a16="http://schemas.microsoft.com/office/drawing/2014/main" id="{1C60CD39-AB49-2CB0-7A77-811A60B490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8" y="569"/>
                  <a:ext cx="68" cy="54"/>
                </a:xfrm>
                <a:custGeom>
                  <a:avLst/>
                  <a:gdLst>
                    <a:gd name="T0" fmla="*/ 96 w 110"/>
                    <a:gd name="T1" fmla="*/ 0 h 87"/>
                    <a:gd name="T2" fmla="*/ 96 w 110"/>
                    <a:gd name="T3" fmla="*/ 0 h 87"/>
                    <a:gd name="T4" fmla="*/ 37 w 110"/>
                    <a:gd name="T5" fmla="*/ 59 h 87"/>
                    <a:gd name="T6" fmla="*/ 14 w 110"/>
                    <a:gd name="T7" fmla="*/ 36 h 87"/>
                    <a:gd name="T8" fmla="*/ 0 w 110"/>
                    <a:gd name="T9" fmla="*/ 50 h 87"/>
                    <a:gd name="T10" fmla="*/ 37 w 110"/>
                    <a:gd name="T11" fmla="*/ 87 h 87"/>
                    <a:gd name="T12" fmla="*/ 110 w 110"/>
                    <a:gd name="T13" fmla="*/ 14 h 87"/>
                    <a:gd name="T14" fmla="*/ 96 w 110"/>
                    <a:gd name="T15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0" h="87">
                      <a:moveTo>
                        <a:pt x="96" y="0"/>
                      </a:moveTo>
                      <a:lnTo>
                        <a:pt x="96" y="0"/>
                      </a:lnTo>
                      <a:lnTo>
                        <a:pt x="37" y="59"/>
                      </a:lnTo>
                      <a:lnTo>
                        <a:pt x="14" y="36"/>
                      </a:lnTo>
                      <a:lnTo>
                        <a:pt x="0" y="50"/>
                      </a:lnTo>
                      <a:lnTo>
                        <a:pt x="37" y="87"/>
                      </a:lnTo>
                      <a:lnTo>
                        <a:pt x="110" y="1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48979" tIns="24490" rIns="48979" bIns="244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CFD48F-69C3-B66D-6407-9D7D2FAC8E09}"/>
                </a:ext>
              </a:extLst>
            </p:cNvPr>
            <p:cNvGrpSpPr/>
            <p:nvPr/>
          </p:nvGrpSpPr>
          <p:grpSpPr>
            <a:xfrm>
              <a:off x="13106423" y="2733032"/>
              <a:ext cx="529333" cy="475232"/>
              <a:chOff x="6981497" y="3421383"/>
              <a:chExt cx="892445" cy="80123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C18BE22-DE6A-F795-928C-F9B085CA38C6}"/>
                  </a:ext>
                </a:extLst>
              </p:cNvPr>
              <p:cNvGrpSpPr/>
              <p:nvPr/>
            </p:nvGrpSpPr>
            <p:grpSpPr>
              <a:xfrm>
                <a:off x="6981497" y="3421383"/>
                <a:ext cx="892445" cy="801232"/>
                <a:chOff x="6981497" y="3366632"/>
                <a:chExt cx="892445" cy="855983"/>
              </a:xfrm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09AF1BA2-8A33-0279-5F33-218EBB4514FE}"/>
                    </a:ext>
                  </a:extLst>
                </p:cNvPr>
                <p:cNvSpPr/>
                <p:nvPr/>
              </p:nvSpPr>
              <p:spPr bwMode="auto">
                <a:xfrm>
                  <a:off x="6981497" y="3566378"/>
                  <a:ext cx="892445" cy="656237"/>
                </a:xfrm>
                <a:prstGeom prst="roundRect">
                  <a:avLst/>
                </a:prstGeom>
                <a:solidFill>
                  <a:srgbClr val="C1C1C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7957" tIns="78366" rIns="97957" bIns="783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9943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7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ame 33">
                  <a:extLst>
                    <a:ext uri="{FF2B5EF4-FFF2-40B4-BE49-F238E27FC236}">
                      <a16:creationId xmlns:a16="http://schemas.microsoft.com/office/drawing/2014/main" id="{9EC1040B-0257-2ACC-B22A-D0255D31439A}"/>
                    </a:ext>
                  </a:extLst>
                </p:cNvPr>
                <p:cNvSpPr/>
                <p:nvPr/>
              </p:nvSpPr>
              <p:spPr bwMode="auto">
                <a:xfrm>
                  <a:off x="7192097" y="3366632"/>
                  <a:ext cx="471245" cy="471586"/>
                </a:xfrm>
                <a:prstGeom prst="frame">
                  <a:avLst>
                    <a:gd name="adj1" fmla="val 19349"/>
                  </a:avLst>
                </a:prstGeom>
                <a:solidFill>
                  <a:srgbClr val="C1C1C1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7957" tIns="78366" rIns="97957" bIns="7836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99430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7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Cross 31">
                <a:extLst>
                  <a:ext uri="{FF2B5EF4-FFF2-40B4-BE49-F238E27FC236}">
                    <a16:creationId xmlns:a16="http://schemas.microsoft.com/office/drawing/2014/main" id="{A8172711-6F5F-3500-AD16-F3C9B8259657}"/>
                  </a:ext>
                </a:extLst>
              </p:cNvPr>
              <p:cNvSpPr/>
              <p:nvPr/>
            </p:nvSpPr>
            <p:spPr bwMode="auto">
              <a:xfrm>
                <a:off x="7254226" y="3752227"/>
                <a:ext cx="346986" cy="346986"/>
              </a:xfrm>
              <a:prstGeom prst="plus">
                <a:avLst>
                  <a:gd name="adj" fmla="val 34301"/>
                </a:avLst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7957" tIns="78366" rIns="97957" bIns="7836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9943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7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83000">
                        <a:srgbClr val="2F2F2F"/>
                      </a:gs>
                      <a:gs pos="100000">
                        <a:srgbClr val="2F2F2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363BE33-6742-A691-4B46-8B7E5D34E6BB}"/>
                </a:ext>
              </a:extLst>
            </p:cNvPr>
            <p:cNvGrpSpPr/>
            <p:nvPr/>
          </p:nvGrpSpPr>
          <p:grpSpPr>
            <a:xfrm>
              <a:off x="8276363" y="1852819"/>
              <a:ext cx="6328413" cy="808025"/>
              <a:chOff x="1045939" y="3223860"/>
              <a:chExt cx="5660013" cy="76958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2F0D724-8BF6-7CFF-9EE7-6CE68CF60146}"/>
                  </a:ext>
                </a:extLst>
              </p:cNvPr>
              <p:cNvGrpSpPr/>
              <p:nvPr/>
            </p:nvGrpSpPr>
            <p:grpSpPr>
              <a:xfrm>
                <a:off x="1045939" y="3223860"/>
                <a:ext cx="2840262" cy="769587"/>
                <a:chOff x="1045939" y="3131382"/>
                <a:chExt cx="2620216" cy="862065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BF6B9DA-9438-507C-7DA6-956A8CF9D7A9}"/>
                    </a:ext>
                  </a:extLst>
                </p:cNvPr>
                <p:cNvSpPr/>
                <p:nvPr/>
              </p:nvSpPr>
              <p:spPr bwMode="auto">
                <a:xfrm>
                  <a:off x="1045939" y="3132032"/>
                  <a:ext cx="2601295" cy="861415"/>
                </a:xfrm>
                <a:custGeom>
                  <a:avLst/>
                  <a:gdLst>
                    <a:gd name="connsiteX0" fmla="*/ 5635113 w 5635113"/>
                    <a:gd name="connsiteY0" fmla="*/ 0 h 1929283"/>
                    <a:gd name="connsiteX1" fmla="*/ 4901583 w 5635113"/>
                    <a:gd name="connsiteY1" fmla="*/ 622998 h 1929283"/>
                    <a:gd name="connsiteX2" fmla="*/ 1696159 w 5635113"/>
                    <a:gd name="connsiteY2" fmla="*/ 1185705 h 1929283"/>
                    <a:gd name="connsiteX3" fmla="*/ 781759 w 5635113"/>
                    <a:gd name="connsiteY3" fmla="*/ 1929283 h 1929283"/>
                    <a:gd name="connsiteX0" fmla="*/ 5205306 w 5205306"/>
                    <a:gd name="connsiteY0" fmla="*/ 0 h 1929283"/>
                    <a:gd name="connsiteX1" fmla="*/ 4471776 w 5205306"/>
                    <a:gd name="connsiteY1" fmla="*/ 622998 h 1929283"/>
                    <a:gd name="connsiteX2" fmla="*/ 1266352 w 5205306"/>
                    <a:gd name="connsiteY2" fmla="*/ 1185705 h 1929283"/>
                    <a:gd name="connsiteX3" fmla="*/ 351952 w 5205306"/>
                    <a:gd name="connsiteY3" fmla="*/ 1929283 h 1929283"/>
                    <a:gd name="connsiteX0" fmla="*/ 4853354 w 4853354"/>
                    <a:gd name="connsiteY0" fmla="*/ 0 h 1929283"/>
                    <a:gd name="connsiteX1" fmla="*/ 4119824 w 4853354"/>
                    <a:gd name="connsiteY1" fmla="*/ 622998 h 1929283"/>
                    <a:gd name="connsiteX2" fmla="*/ 914400 w 4853354"/>
                    <a:gd name="connsiteY2" fmla="*/ 1185705 h 1929283"/>
                    <a:gd name="connsiteX3" fmla="*/ 0 w 4853354"/>
                    <a:gd name="connsiteY3" fmla="*/ 1929283 h 1929283"/>
                    <a:gd name="connsiteX0" fmla="*/ 4853354 w 4853354"/>
                    <a:gd name="connsiteY0" fmla="*/ 0 h 2180492"/>
                    <a:gd name="connsiteX1" fmla="*/ 4119824 w 4853354"/>
                    <a:gd name="connsiteY1" fmla="*/ 874207 h 2180492"/>
                    <a:gd name="connsiteX2" fmla="*/ 914400 w 4853354"/>
                    <a:gd name="connsiteY2" fmla="*/ 1436914 h 2180492"/>
                    <a:gd name="connsiteX3" fmla="*/ 0 w 4853354"/>
                    <a:gd name="connsiteY3" fmla="*/ 2180492 h 2180492"/>
                    <a:gd name="connsiteX0" fmla="*/ 4853354 w 4853354"/>
                    <a:gd name="connsiteY0" fmla="*/ 0 h 2180492"/>
                    <a:gd name="connsiteX1" fmla="*/ 4119824 w 4853354"/>
                    <a:gd name="connsiteY1" fmla="*/ 874207 h 2180492"/>
                    <a:gd name="connsiteX2" fmla="*/ 914400 w 4853354"/>
                    <a:gd name="connsiteY2" fmla="*/ 1436914 h 2180492"/>
                    <a:gd name="connsiteX3" fmla="*/ 0 w 4853354"/>
                    <a:gd name="connsiteY3" fmla="*/ 2180492 h 2180492"/>
                    <a:gd name="connsiteX0" fmla="*/ 4853354 w 4853354"/>
                    <a:gd name="connsiteY0" fmla="*/ 0 h 2180492"/>
                    <a:gd name="connsiteX1" fmla="*/ 4119824 w 4853354"/>
                    <a:gd name="connsiteY1" fmla="*/ 874207 h 2180492"/>
                    <a:gd name="connsiteX2" fmla="*/ 844061 w 4853354"/>
                    <a:gd name="connsiteY2" fmla="*/ 1376624 h 2180492"/>
                    <a:gd name="connsiteX3" fmla="*/ 0 w 4853354"/>
                    <a:gd name="connsiteY3" fmla="*/ 2180492 h 2180492"/>
                    <a:gd name="connsiteX0" fmla="*/ 4853354 w 4853354"/>
                    <a:gd name="connsiteY0" fmla="*/ 0 h 2180492"/>
                    <a:gd name="connsiteX1" fmla="*/ 4119824 w 4853354"/>
                    <a:gd name="connsiteY1" fmla="*/ 874207 h 2180492"/>
                    <a:gd name="connsiteX2" fmla="*/ 844061 w 4853354"/>
                    <a:gd name="connsiteY2" fmla="*/ 1376624 h 2180492"/>
                    <a:gd name="connsiteX3" fmla="*/ 0 w 4853354"/>
                    <a:gd name="connsiteY3" fmla="*/ 2180492 h 2180492"/>
                    <a:gd name="connsiteX0" fmla="*/ 4752871 w 4752871"/>
                    <a:gd name="connsiteY0" fmla="*/ 0 h 2180492"/>
                    <a:gd name="connsiteX1" fmla="*/ 4019341 w 4752871"/>
                    <a:gd name="connsiteY1" fmla="*/ 874207 h 2180492"/>
                    <a:gd name="connsiteX2" fmla="*/ 743578 w 4752871"/>
                    <a:gd name="connsiteY2" fmla="*/ 1376624 h 2180492"/>
                    <a:gd name="connsiteX3" fmla="*/ 0 w 4752871"/>
                    <a:gd name="connsiteY3" fmla="*/ 2180492 h 2180492"/>
                    <a:gd name="connsiteX0" fmla="*/ 4752871 w 4752871"/>
                    <a:gd name="connsiteY0" fmla="*/ 0 h 2180492"/>
                    <a:gd name="connsiteX1" fmla="*/ 4019341 w 4752871"/>
                    <a:gd name="connsiteY1" fmla="*/ 874207 h 2180492"/>
                    <a:gd name="connsiteX2" fmla="*/ 769335 w 4752871"/>
                    <a:gd name="connsiteY2" fmla="*/ 1466776 h 2180492"/>
                    <a:gd name="connsiteX3" fmla="*/ 0 w 4752871"/>
                    <a:gd name="connsiteY3" fmla="*/ 2180492 h 2180492"/>
                    <a:gd name="connsiteX0" fmla="*/ 4752871 w 4752871"/>
                    <a:gd name="connsiteY0" fmla="*/ 0 h 2180492"/>
                    <a:gd name="connsiteX1" fmla="*/ 4019341 w 4752871"/>
                    <a:gd name="connsiteY1" fmla="*/ 874207 h 2180492"/>
                    <a:gd name="connsiteX2" fmla="*/ 769335 w 4752871"/>
                    <a:gd name="connsiteY2" fmla="*/ 1466776 h 2180492"/>
                    <a:gd name="connsiteX3" fmla="*/ 0 w 4752871"/>
                    <a:gd name="connsiteY3" fmla="*/ 2180492 h 218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52871" h="2180492">
                      <a:moveTo>
                        <a:pt x="4752871" y="0"/>
                      </a:moveTo>
                      <a:cubicBezTo>
                        <a:pt x="4704303" y="343318"/>
                        <a:pt x="4805614" y="636183"/>
                        <a:pt x="4019341" y="874207"/>
                      </a:cubicBezTo>
                      <a:cubicBezTo>
                        <a:pt x="3233068" y="1112231"/>
                        <a:pt x="1439225" y="1249062"/>
                        <a:pt x="769335" y="1466776"/>
                      </a:cubicBezTo>
                      <a:cubicBezTo>
                        <a:pt x="99445" y="1684490"/>
                        <a:pt x="13399" y="1843872"/>
                        <a:pt x="0" y="2180492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CB1AA693-B83B-DFB5-A068-30A3BBE31DE7}"/>
                    </a:ext>
                  </a:extLst>
                </p:cNvPr>
                <p:cNvSpPr/>
                <p:nvPr/>
              </p:nvSpPr>
              <p:spPr bwMode="auto">
                <a:xfrm>
                  <a:off x="3043411" y="3131382"/>
                  <a:ext cx="622744" cy="852280"/>
                </a:xfrm>
                <a:custGeom>
                  <a:avLst/>
                  <a:gdLst>
                    <a:gd name="connsiteX0" fmla="*/ 1404564 w 1404564"/>
                    <a:gd name="connsiteY0" fmla="*/ 0 h 2344565"/>
                    <a:gd name="connsiteX1" fmla="*/ 1224259 w 1404564"/>
                    <a:gd name="connsiteY1" fmla="*/ 914400 h 2344565"/>
                    <a:gd name="connsiteX2" fmla="*/ 599634 w 1404564"/>
                    <a:gd name="connsiteY2" fmla="*/ 1474631 h 2344565"/>
                    <a:gd name="connsiteX3" fmla="*/ 451527 w 1404564"/>
                    <a:gd name="connsiteY3" fmla="*/ 2176529 h 2344565"/>
                    <a:gd name="connsiteX4" fmla="*/ 451527 w 1404564"/>
                    <a:gd name="connsiteY4" fmla="*/ 2343955 h 2344565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830167 w 830167"/>
                    <a:gd name="connsiteY0" fmla="*/ 0 h 2165513"/>
                    <a:gd name="connsiteX1" fmla="*/ 649862 w 830167"/>
                    <a:gd name="connsiteY1" fmla="*/ 914400 h 2165513"/>
                    <a:gd name="connsiteX2" fmla="*/ 25237 w 830167"/>
                    <a:gd name="connsiteY2" fmla="*/ 1474631 h 2165513"/>
                    <a:gd name="connsiteX3" fmla="*/ 615260 w 830167"/>
                    <a:gd name="connsiteY3" fmla="*/ 2165513 h 2165513"/>
                    <a:gd name="connsiteX0" fmla="*/ 268345 w 268345"/>
                    <a:gd name="connsiteY0" fmla="*/ 0 h 2165513"/>
                    <a:gd name="connsiteX1" fmla="*/ 88040 w 268345"/>
                    <a:gd name="connsiteY1" fmla="*/ 914400 h 2165513"/>
                    <a:gd name="connsiteX2" fmla="*/ 80360 w 268345"/>
                    <a:gd name="connsiteY2" fmla="*/ 1474631 h 2165513"/>
                    <a:gd name="connsiteX3" fmla="*/ 53438 w 268345"/>
                    <a:gd name="connsiteY3" fmla="*/ 2165513 h 2165513"/>
                    <a:gd name="connsiteX0" fmla="*/ 268345 w 268345"/>
                    <a:gd name="connsiteY0" fmla="*/ 0 h 2165513"/>
                    <a:gd name="connsiteX1" fmla="*/ 88040 w 268345"/>
                    <a:gd name="connsiteY1" fmla="*/ 914400 h 2165513"/>
                    <a:gd name="connsiteX2" fmla="*/ 80360 w 268345"/>
                    <a:gd name="connsiteY2" fmla="*/ 1474631 h 2165513"/>
                    <a:gd name="connsiteX3" fmla="*/ 53438 w 268345"/>
                    <a:gd name="connsiteY3" fmla="*/ 2165513 h 2165513"/>
                    <a:gd name="connsiteX0" fmla="*/ 214979 w 214979"/>
                    <a:gd name="connsiteY0" fmla="*/ 0 h 2165513"/>
                    <a:gd name="connsiteX1" fmla="*/ 34674 w 214979"/>
                    <a:gd name="connsiteY1" fmla="*/ 914400 h 2165513"/>
                    <a:gd name="connsiteX2" fmla="*/ 26994 w 214979"/>
                    <a:gd name="connsiteY2" fmla="*/ 1474631 h 2165513"/>
                    <a:gd name="connsiteX3" fmla="*/ 72 w 214979"/>
                    <a:gd name="connsiteY3" fmla="*/ 2165513 h 2165513"/>
                    <a:gd name="connsiteX0" fmla="*/ 319588 w 319588"/>
                    <a:gd name="connsiteY0" fmla="*/ 0 h 2165513"/>
                    <a:gd name="connsiteX1" fmla="*/ 139283 w 319588"/>
                    <a:gd name="connsiteY1" fmla="*/ 914400 h 2165513"/>
                    <a:gd name="connsiteX2" fmla="*/ 10417 w 319588"/>
                    <a:gd name="connsiteY2" fmla="*/ 1485648 h 2165513"/>
                    <a:gd name="connsiteX3" fmla="*/ 104681 w 319588"/>
                    <a:gd name="connsiteY3" fmla="*/ 2165513 h 2165513"/>
                    <a:gd name="connsiteX0" fmla="*/ 319588 w 319588"/>
                    <a:gd name="connsiteY0" fmla="*/ 0 h 2165513"/>
                    <a:gd name="connsiteX1" fmla="*/ 139283 w 319588"/>
                    <a:gd name="connsiteY1" fmla="*/ 914400 h 2165513"/>
                    <a:gd name="connsiteX2" fmla="*/ 10417 w 319588"/>
                    <a:gd name="connsiteY2" fmla="*/ 1485648 h 2165513"/>
                    <a:gd name="connsiteX3" fmla="*/ 104681 w 319588"/>
                    <a:gd name="connsiteY3" fmla="*/ 2165513 h 2165513"/>
                    <a:gd name="connsiteX0" fmla="*/ 309171 w 309171"/>
                    <a:gd name="connsiteY0" fmla="*/ 0 h 2165513"/>
                    <a:gd name="connsiteX1" fmla="*/ 128866 w 309171"/>
                    <a:gd name="connsiteY1" fmla="*/ 914400 h 2165513"/>
                    <a:gd name="connsiteX2" fmla="*/ 0 w 309171"/>
                    <a:gd name="connsiteY2" fmla="*/ 1485648 h 2165513"/>
                    <a:gd name="connsiteX3" fmla="*/ 94264 w 309171"/>
                    <a:gd name="connsiteY3" fmla="*/ 2165513 h 2165513"/>
                    <a:gd name="connsiteX0" fmla="*/ 310508 w 310508"/>
                    <a:gd name="connsiteY0" fmla="*/ 0 h 2165513"/>
                    <a:gd name="connsiteX1" fmla="*/ 130203 w 310508"/>
                    <a:gd name="connsiteY1" fmla="*/ 914400 h 2165513"/>
                    <a:gd name="connsiteX2" fmla="*/ 1337 w 310508"/>
                    <a:gd name="connsiteY2" fmla="*/ 1485648 h 2165513"/>
                    <a:gd name="connsiteX3" fmla="*/ 95601 w 310508"/>
                    <a:gd name="connsiteY3" fmla="*/ 2165513 h 2165513"/>
                    <a:gd name="connsiteX0" fmla="*/ 310508 w 310508"/>
                    <a:gd name="connsiteY0" fmla="*/ 0 h 2165513"/>
                    <a:gd name="connsiteX1" fmla="*/ 130203 w 310508"/>
                    <a:gd name="connsiteY1" fmla="*/ 914400 h 2165513"/>
                    <a:gd name="connsiteX2" fmla="*/ 1337 w 310508"/>
                    <a:gd name="connsiteY2" fmla="*/ 1485648 h 2165513"/>
                    <a:gd name="connsiteX3" fmla="*/ 95601 w 310508"/>
                    <a:gd name="connsiteY3" fmla="*/ 2165513 h 2165513"/>
                    <a:gd name="connsiteX0" fmla="*/ 277952 w 277952"/>
                    <a:gd name="connsiteY0" fmla="*/ 0 h 2165513"/>
                    <a:gd name="connsiteX1" fmla="*/ 97647 w 277952"/>
                    <a:gd name="connsiteY1" fmla="*/ 914400 h 2165513"/>
                    <a:gd name="connsiteX2" fmla="*/ 1832 w 277952"/>
                    <a:gd name="connsiteY2" fmla="*/ 1717003 h 2165513"/>
                    <a:gd name="connsiteX3" fmla="*/ 63045 w 277952"/>
                    <a:gd name="connsiteY3" fmla="*/ 2165513 h 2165513"/>
                    <a:gd name="connsiteX0" fmla="*/ 277952 w 277952"/>
                    <a:gd name="connsiteY0" fmla="*/ 0 h 2165513"/>
                    <a:gd name="connsiteX1" fmla="*/ 97647 w 277952"/>
                    <a:gd name="connsiteY1" fmla="*/ 914400 h 2165513"/>
                    <a:gd name="connsiteX2" fmla="*/ 1832 w 277952"/>
                    <a:gd name="connsiteY2" fmla="*/ 1717003 h 2165513"/>
                    <a:gd name="connsiteX3" fmla="*/ 63045 w 277952"/>
                    <a:gd name="connsiteY3" fmla="*/ 2165513 h 2165513"/>
                    <a:gd name="connsiteX0" fmla="*/ 277952 w 277952"/>
                    <a:gd name="connsiteY0" fmla="*/ 0 h 2088395"/>
                    <a:gd name="connsiteX1" fmla="*/ 97647 w 277952"/>
                    <a:gd name="connsiteY1" fmla="*/ 914400 h 2088395"/>
                    <a:gd name="connsiteX2" fmla="*/ 1832 w 277952"/>
                    <a:gd name="connsiteY2" fmla="*/ 1717003 h 2088395"/>
                    <a:gd name="connsiteX3" fmla="*/ 63045 w 277952"/>
                    <a:gd name="connsiteY3" fmla="*/ 2088395 h 2088395"/>
                    <a:gd name="connsiteX0" fmla="*/ 288056 w 288056"/>
                    <a:gd name="connsiteY0" fmla="*/ 0 h 2088395"/>
                    <a:gd name="connsiteX1" fmla="*/ 107751 w 288056"/>
                    <a:gd name="connsiteY1" fmla="*/ 914400 h 2088395"/>
                    <a:gd name="connsiteX2" fmla="*/ 11936 w 288056"/>
                    <a:gd name="connsiteY2" fmla="*/ 1717003 h 2088395"/>
                    <a:gd name="connsiteX3" fmla="*/ 73149 w 288056"/>
                    <a:gd name="connsiteY3" fmla="*/ 2088395 h 2088395"/>
                    <a:gd name="connsiteX0" fmla="*/ 277952 w 277952"/>
                    <a:gd name="connsiteY0" fmla="*/ 0 h 2089473"/>
                    <a:gd name="connsiteX1" fmla="*/ 97647 w 277952"/>
                    <a:gd name="connsiteY1" fmla="*/ 914400 h 2089473"/>
                    <a:gd name="connsiteX2" fmla="*/ 1832 w 277952"/>
                    <a:gd name="connsiteY2" fmla="*/ 1717003 h 2089473"/>
                    <a:gd name="connsiteX3" fmla="*/ 63045 w 277952"/>
                    <a:gd name="connsiteY3" fmla="*/ 2088395 h 2089473"/>
                    <a:gd name="connsiteX0" fmla="*/ 354220 w 354220"/>
                    <a:gd name="connsiteY0" fmla="*/ 0 h 2088874"/>
                    <a:gd name="connsiteX1" fmla="*/ 173915 w 354220"/>
                    <a:gd name="connsiteY1" fmla="*/ 914400 h 2088874"/>
                    <a:gd name="connsiteX2" fmla="*/ 982 w 354220"/>
                    <a:gd name="connsiteY2" fmla="*/ 1650902 h 2088874"/>
                    <a:gd name="connsiteX3" fmla="*/ 139313 w 354220"/>
                    <a:gd name="connsiteY3" fmla="*/ 2088395 h 2088874"/>
                    <a:gd name="connsiteX0" fmla="*/ 354220 w 354220"/>
                    <a:gd name="connsiteY0" fmla="*/ 0 h 2088740"/>
                    <a:gd name="connsiteX1" fmla="*/ 173915 w 354220"/>
                    <a:gd name="connsiteY1" fmla="*/ 914400 h 2088740"/>
                    <a:gd name="connsiteX2" fmla="*/ 982 w 354220"/>
                    <a:gd name="connsiteY2" fmla="*/ 1650902 h 2088740"/>
                    <a:gd name="connsiteX3" fmla="*/ 139313 w 354220"/>
                    <a:gd name="connsiteY3" fmla="*/ 2088395 h 2088740"/>
                    <a:gd name="connsiteX0" fmla="*/ 354220 w 354220"/>
                    <a:gd name="connsiteY0" fmla="*/ 0 h 2132730"/>
                    <a:gd name="connsiteX1" fmla="*/ 173915 w 354220"/>
                    <a:gd name="connsiteY1" fmla="*/ 914400 h 2132730"/>
                    <a:gd name="connsiteX2" fmla="*/ 982 w 354220"/>
                    <a:gd name="connsiteY2" fmla="*/ 1650902 h 2132730"/>
                    <a:gd name="connsiteX3" fmla="*/ 73212 w 354220"/>
                    <a:gd name="connsiteY3" fmla="*/ 2132462 h 2132730"/>
                    <a:gd name="connsiteX0" fmla="*/ 354430 w 354430"/>
                    <a:gd name="connsiteY0" fmla="*/ 0 h 2132730"/>
                    <a:gd name="connsiteX1" fmla="*/ 174125 w 354430"/>
                    <a:gd name="connsiteY1" fmla="*/ 914400 h 2132730"/>
                    <a:gd name="connsiteX2" fmla="*/ 1192 w 354430"/>
                    <a:gd name="connsiteY2" fmla="*/ 1650902 h 2132730"/>
                    <a:gd name="connsiteX3" fmla="*/ 73422 w 354430"/>
                    <a:gd name="connsiteY3" fmla="*/ 2132462 h 2132730"/>
                    <a:gd name="connsiteX0" fmla="*/ 354194 w 354194"/>
                    <a:gd name="connsiteY0" fmla="*/ 0 h 2132730"/>
                    <a:gd name="connsiteX1" fmla="*/ 202353 w 354194"/>
                    <a:gd name="connsiteY1" fmla="*/ 946422 h 2132730"/>
                    <a:gd name="connsiteX2" fmla="*/ 956 w 354194"/>
                    <a:gd name="connsiteY2" fmla="*/ 1650902 h 2132730"/>
                    <a:gd name="connsiteX3" fmla="*/ 73186 w 354194"/>
                    <a:gd name="connsiteY3" fmla="*/ 2132462 h 2132730"/>
                    <a:gd name="connsiteX0" fmla="*/ 375321 w 375321"/>
                    <a:gd name="connsiteY0" fmla="*/ 0 h 2132782"/>
                    <a:gd name="connsiteX1" fmla="*/ 223480 w 375321"/>
                    <a:gd name="connsiteY1" fmla="*/ 946422 h 2132782"/>
                    <a:gd name="connsiteX2" fmla="*/ 736 w 375321"/>
                    <a:gd name="connsiteY2" fmla="*/ 1682924 h 2132782"/>
                    <a:gd name="connsiteX3" fmla="*/ 94313 w 375321"/>
                    <a:gd name="connsiteY3" fmla="*/ 2132462 h 2132782"/>
                    <a:gd name="connsiteX0" fmla="*/ 374585 w 374585"/>
                    <a:gd name="connsiteY0" fmla="*/ 0 h 2132782"/>
                    <a:gd name="connsiteX1" fmla="*/ 222744 w 374585"/>
                    <a:gd name="connsiteY1" fmla="*/ 946422 h 2132782"/>
                    <a:gd name="connsiteX2" fmla="*/ 0 w 374585"/>
                    <a:gd name="connsiteY2" fmla="*/ 1682924 h 2132782"/>
                    <a:gd name="connsiteX3" fmla="*/ 93577 w 374585"/>
                    <a:gd name="connsiteY3" fmla="*/ 2132462 h 2132782"/>
                    <a:gd name="connsiteX0" fmla="*/ 377997 w 377997"/>
                    <a:gd name="connsiteY0" fmla="*/ 0 h 2132782"/>
                    <a:gd name="connsiteX1" fmla="*/ 226156 w 377997"/>
                    <a:gd name="connsiteY1" fmla="*/ 946422 h 2132782"/>
                    <a:gd name="connsiteX2" fmla="*/ 3412 w 377997"/>
                    <a:gd name="connsiteY2" fmla="*/ 1682924 h 2132782"/>
                    <a:gd name="connsiteX3" fmla="*/ 96989 w 377997"/>
                    <a:gd name="connsiteY3" fmla="*/ 2132462 h 2132782"/>
                    <a:gd name="connsiteX0" fmla="*/ 377997 w 377997"/>
                    <a:gd name="connsiteY0" fmla="*/ 0 h 2132751"/>
                    <a:gd name="connsiteX1" fmla="*/ 226156 w 377997"/>
                    <a:gd name="connsiteY1" fmla="*/ 946422 h 2132751"/>
                    <a:gd name="connsiteX2" fmla="*/ 3412 w 377997"/>
                    <a:gd name="connsiteY2" fmla="*/ 1682924 h 2132751"/>
                    <a:gd name="connsiteX3" fmla="*/ 96989 w 377997"/>
                    <a:gd name="connsiteY3" fmla="*/ 2132462 h 2132751"/>
                    <a:gd name="connsiteX0" fmla="*/ 377997 w 377997"/>
                    <a:gd name="connsiteY0" fmla="*/ 0 h 2132462"/>
                    <a:gd name="connsiteX1" fmla="*/ 226156 w 377997"/>
                    <a:gd name="connsiteY1" fmla="*/ 946422 h 2132462"/>
                    <a:gd name="connsiteX2" fmla="*/ 3412 w 377997"/>
                    <a:gd name="connsiteY2" fmla="*/ 1682924 h 2132462"/>
                    <a:gd name="connsiteX3" fmla="*/ 96989 w 377997"/>
                    <a:gd name="connsiteY3" fmla="*/ 2132462 h 2132462"/>
                    <a:gd name="connsiteX0" fmla="*/ 377997 w 377997"/>
                    <a:gd name="connsiteY0" fmla="*/ 0 h 2157368"/>
                    <a:gd name="connsiteX1" fmla="*/ 226156 w 377997"/>
                    <a:gd name="connsiteY1" fmla="*/ 946422 h 2157368"/>
                    <a:gd name="connsiteX2" fmla="*/ 3412 w 377997"/>
                    <a:gd name="connsiteY2" fmla="*/ 1682924 h 2157368"/>
                    <a:gd name="connsiteX3" fmla="*/ 72083 w 377997"/>
                    <a:gd name="connsiteY3" fmla="*/ 2157368 h 2157368"/>
                    <a:gd name="connsiteX0" fmla="*/ 377997 w 377997"/>
                    <a:gd name="connsiteY0" fmla="*/ 0 h 2157368"/>
                    <a:gd name="connsiteX1" fmla="*/ 226156 w 377997"/>
                    <a:gd name="connsiteY1" fmla="*/ 946422 h 2157368"/>
                    <a:gd name="connsiteX2" fmla="*/ 3412 w 377997"/>
                    <a:gd name="connsiteY2" fmla="*/ 1682924 h 2157368"/>
                    <a:gd name="connsiteX3" fmla="*/ 72083 w 377997"/>
                    <a:gd name="connsiteY3" fmla="*/ 2157368 h 2157368"/>
                    <a:gd name="connsiteX0" fmla="*/ 331387 w 331387"/>
                    <a:gd name="connsiteY0" fmla="*/ 0 h 2157368"/>
                    <a:gd name="connsiteX1" fmla="*/ 179546 w 331387"/>
                    <a:gd name="connsiteY1" fmla="*/ 946422 h 2157368"/>
                    <a:gd name="connsiteX2" fmla="*/ 4180 w 331387"/>
                    <a:gd name="connsiteY2" fmla="*/ 1682924 h 2157368"/>
                    <a:gd name="connsiteX3" fmla="*/ 25473 w 331387"/>
                    <a:gd name="connsiteY3" fmla="*/ 2157368 h 2157368"/>
                    <a:gd name="connsiteX0" fmla="*/ 327207 w 327207"/>
                    <a:gd name="connsiteY0" fmla="*/ 0 h 2157368"/>
                    <a:gd name="connsiteX1" fmla="*/ 175366 w 327207"/>
                    <a:gd name="connsiteY1" fmla="*/ 946422 h 2157368"/>
                    <a:gd name="connsiteX2" fmla="*/ 0 w 327207"/>
                    <a:gd name="connsiteY2" fmla="*/ 1682924 h 2157368"/>
                    <a:gd name="connsiteX3" fmla="*/ 21293 w 327207"/>
                    <a:gd name="connsiteY3" fmla="*/ 2157368 h 2157368"/>
                    <a:gd name="connsiteX0" fmla="*/ 327214 w 327214"/>
                    <a:gd name="connsiteY0" fmla="*/ 0 h 2157368"/>
                    <a:gd name="connsiteX1" fmla="*/ 175373 w 327214"/>
                    <a:gd name="connsiteY1" fmla="*/ 946422 h 2157368"/>
                    <a:gd name="connsiteX2" fmla="*/ 7 w 327214"/>
                    <a:gd name="connsiteY2" fmla="*/ 1682924 h 2157368"/>
                    <a:gd name="connsiteX3" fmla="*/ 21300 w 327214"/>
                    <a:gd name="connsiteY3" fmla="*/ 2157368 h 2157368"/>
                    <a:gd name="connsiteX0" fmla="*/ 327214 w 327214"/>
                    <a:gd name="connsiteY0" fmla="*/ 0 h 2157368"/>
                    <a:gd name="connsiteX1" fmla="*/ 232227 w 327214"/>
                    <a:gd name="connsiteY1" fmla="*/ 960636 h 2157368"/>
                    <a:gd name="connsiteX2" fmla="*/ 7 w 327214"/>
                    <a:gd name="connsiteY2" fmla="*/ 1682924 h 2157368"/>
                    <a:gd name="connsiteX3" fmla="*/ 21300 w 327214"/>
                    <a:gd name="connsiteY3" fmla="*/ 2157368 h 2157368"/>
                    <a:gd name="connsiteX0" fmla="*/ 327214 w 327214"/>
                    <a:gd name="connsiteY0" fmla="*/ 0 h 2157368"/>
                    <a:gd name="connsiteX1" fmla="*/ 232227 w 327214"/>
                    <a:gd name="connsiteY1" fmla="*/ 960636 h 2157368"/>
                    <a:gd name="connsiteX2" fmla="*/ 7 w 327214"/>
                    <a:gd name="connsiteY2" fmla="*/ 1682924 h 2157368"/>
                    <a:gd name="connsiteX3" fmla="*/ 21300 w 327214"/>
                    <a:gd name="connsiteY3" fmla="*/ 2157368 h 2157368"/>
                    <a:gd name="connsiteX0" fmla="*/ 327214 w 327214"/>
                    <a:gd name="connsiteY0" fmla="*/ 0 h 2157368"/>
                    <a:gd name="connsiteX1" fmla="*/ 286015 w 327214"/>
                    <a:gd name="connsiteY1" fmla="*/ 853060 h 2157368"/>
                    <a:gd name="connsiteX2" fmla="*/ 7 w 327214"/>
                    <a:gd name="connsiteY2" fmla="*/ 1682924 h 2157368"/>
                    <a:gd name="connsiteX3" fmla="*/ 21300 w 327214"/>
                    <a:gd name="connsiteY3" fmla="*/ 2157368 h 2157368"/>
                    <a:gd name="connsiteX0" fmla="*/ 327391 w 327391"/>
                    <a:gd name="connsiteY0" fmla="*/ 0 h 2157368"/>
                    <a:gd name="connsiteX1" fmla="*/ 286192 w 327391"/>
                    <a:gd name="connsiteY1" fmla="*/ 853060 h 2157368"/>
                    <a:gd name="connsiteX2" fmla="*/ 184 w 327391"/>
                    <a:gd name="connsiteY2" fmla="*/ 1682924 h 2157368"/>
                    <a:gd name="connsiteX3" fmla="*/ 21477 w 327391"/>
                    <a:gd name="connsiteY3" fmla="*/ 2157368 h 2157368"/>
                    <a:gd name="connsiteX0" fmla="*/ 338086 w 338086"/>
                    <a:gd name="connsiteY0" fmla="*/ 0 h 2157368"/>
                    <a:gd name="connsiteX1" fmla="*/ 296887 w 338086"/>
                    <a:gd name="connsiteY1" fmla="*/ 853060 h 2157368"/>
                    <a:gd name="connsiteX2" fmla="*/ 10879 w 338086"/>
                    <a:gd name="connsiteY2" fmla="*/ 1682924 h 2157368"/>
                    <a:gd name="connsiteX3" fmla="*/ 32172 w 338086"/>
                    <a:gd name="connsiteY3" fmla="*/ 2157368 h 2157368"/>
                    <a:gd name="connsiteX0" fmla="*/ 338086 w 338086"/>
                    <a:gd name="connsiteY0" fmla="*/ 0 h 2157368"/>
                    <a:gd name="connsiteX1" fmla="*/ 296887 w 338086"/>
                    <a:gd name="connsiteY1" fmla="*/ 853060 h 2157368"/>
                    <a:gd name="connsiteX2" fmla="*/ 10879 w 338086"/>
                    <a:gd name="connsiteY2" fmla="*/ 1682924 h 2157368"/>
                    <a:gd name="connsiteX3" fmla="*/ 32172 w 338086"/>
                    <a:gd name="connsiteY3" fmla="*/ 2157368 h 2157368"/>
                    <a:gd name="connsiteX0" fmla="*/ 308885 w 308885"/>
                    <a:gd name="connsiteY0" fmla="*/ 0 h 2157368"/>
                    <a:gd name="connsiteX1" fmla="*/ 267686 w 308885"/>
                    <a:gd name="connsiteY1" fmla="*/ 853060 h 2157368"/>
                    <a:gd name="connsiteX2" fmla="*/ 24708 w 308885"/>
                    <a:gd name="connsiteY2" fmla="*/ 1564590 h 2157368"/>
                    <a:gd name="connsiteX3" fmla="*/ 2971 w 308885"/>
                    <a:gd name="connsiteY3" fmla="*/ 2157368 h 2157368"/>
                    <a:gd name="connsiteX0" fmla="*/ 308885 w 308885"/>
                    <a:gd name="connsiteY0" fmla="*/ 0 h 2157368"/>
                    <a:gd name="connsiteX1" fmla="*/ 267686 w 308885"/>
                    <a:gd name="connsiteY1" fmla="*/ 853060 h 2157368"/>
                    <a:gd name="connsiteX2" fmla="*/ 24708 w 308885"/>
                    <a:gd name="connsiteY2" fmla="*/ 1564590 h 2157368"/>
                    <a:gd name="connsiteX3" fmla="*/ 2971 w 308885"/>
                    <a:gd name="connsiteY3" fmla="*/ 2157368 h 2157368"/>
                    <a:gd name="connsiteX0" fmla="*/ 291813 w 291813"/>
                    <a:gd name="connsiteY0" fmla="*/ 0 h 2157368"/>
                    <a:gd name="connsiteX1" fmla="*/ 250614 w 291813"/>
                    <a:gd name="connsiteY1" fmla="*/ 853060 h 2157368"/>
                    <a:gd name="connsiteX2" fmla="*/ 7636 w 291813"/>
                    <a:gd name="connsiteY2" fmla="*/ 1564590 h 2157368"/>
                    <a:gd name="connsiteX3" fmla="*/ 60544 w 291813"/>
                    <a:gd name="connsiteY3" fmla="*/ 2157368 h 2157368"/>
                    <a:gd name="connsiteX0" fmla="*/ 248760 w 248760"/>
                    <a:gd name="connsiteY0" fmla="*/ 0 h 2157368"/>
                    <a:gd name="connsiteX1" fmla="*/ 207561 w 248760"/>
                    <a:gd name="connsiteY1" fmla="*/ 853060 h 2157368"/>
                    <a:gd name="connsiteX2" fmla="*/ 14347 w 248760"/>
                    <a:gd name="connsiteY2" fmla="*/ 1552149 h 2157368"/>
                    <a:gd name="connsiteX3" fmla="*/ 17491 w 248760"/>
                    <a:gd name="connsiteY3" fmla="*/ 2157368 h 2157368"/>
                    <a:gd name="connsiteX0" fmla="*/ 255480 w 255480"/>
                    <a:gd name="connsiteY0" fmla="*/ 0 h 2157368"/>
                    <a:gd name="connsiteX1" fmla="*/ 214281 w 255480"/>
                    <a:gd name="connsiteY1" fmla="*/ 853060 h 2157368"/>
                    <a:gd name="connsiteX2" fmla="*/ 21067 w 255480"/>
                    <a:gd name="connsiteY2" fmla="*/ 1552149 h 2157368"/>
                    <a:gd name="connsiteX3" fmla="*/ 5549 w 255480"/>
                    <a:gd name="connsiteY3" fmla="*/ 2157368 h 215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480" h="2157368">
                      <a:moveTo>
                        <a:pt x="255480" y="0"/>
                      </a:moveTo>
                      <a:cubicBezTo>
                        <a:pt x="232405" y="334314"/>
                        <a:pt x="253350" y="594369"/>
                        <a:pt x="214281" y="853060"/>
                      </a:cubicBezTo>
                      <a:cubicBezTo>
                        <a:pt x="175212" y="1111751"/>
                        <a:pt x="59721" y="1267047"/>
                        <a:pt x="21067" y="1552149"/>
                      </a:cubicBezTo>
                      <a:cubicBezTo>
                        <a:pt x="-11654" y="1802243"/>
                        <a:pt x="2788" y="2090991"/>
                        <a:pt x="5549" y="2157368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F54B2F4C-1775-F383-BA7C-D2774F2150B1}"/>
                    </a:ext>
                  </a:extLst>
                </p:cNvPr>
                <p:cNvSpPr/>
                <p:nvPr/>
              </p:nvSpPr>
              <p:spPr bwMode="auto">
                <a:xfrm>
                  <a:off x="2113659" y="3132402"/>
                  <a:ext cx="1533575" cy="849072"/>
                </a:xfrm>
                <a:custGeom>
                  <a:avLst/>
                  <a:gdLst>
                    <a:gd name="connsiteX0" fmla="*/ 2839093 w 2839093"/>
                    <a:gd name="connsiteY0" fmla="*/ 0 h 2213773"/>
                    <a:gd name="connsiteX1" fmla="*/ 2396965 w 2839093"/>
                    <a:gd name="connsiteY1" fmla="*/ 884255 h 2213773"/>
                    <a:gd name="connsiteX2" fmla="*/ 497827 w 2839093"/>
                    <a:gd name="connsiteY2" fmla="*/ 1446963 h 2213773"/>
                    <a:gd name="connsiteX3" fmla="*/ 45651 w 2839093"/>
                    <a:gd name="connsiteY3" fmla="*/ 2150348 h 2213773"/>
                    <a:gd name="connsiteX4" fmla="*/ 15506 w 2839093"/>
                    <a:gd name="connsiteY4" fmla="*/ 2180493 h 2213773"/>
                    <a:gd name="connsiteX0" fmla="*/ 2793442 w 2793442"/>
                    <a:gd name="connsiteY0" fmla="*/ 0 h 2150348"/>
                    <a:gd name="connsiteX1" fmla="*/ 2351314 w 2793442"/>
                    <a:gd name="connsiteY1" fmla="*/ 884255 h 2150348"/>
                    <a:gd name="connsiteX2" fmla="*/ 452176 w 2793442"/>
                    <a:gd name="connsiteY2" fmla="*/ 1446963 h 2150348"/>
                    <a:gd name="connsiteX3" fmla="*/ 0 w 2793442"/>
                    <a:gd name="connsiteY3" fmla="*/ 2150348 h 2150348"/>
                    <a:gd name="connsiteX0" fmla="*/ 2793562 w 2793562"/>
                    <a:gd name="connsiteY0" fmla="*/ 0 h 2150348"/>
                    <a:gd name="connsiteX1" fmla="*/ 2351434 w 2793562"/>
                    <a:gd name="connsiteY1" fmla="*/ 884255 h 2150348"/>
                    <a:gd name="connsiteX2" fmla="*/ 452296 w 2793562"/>
                    <a:gd name="connsiteY2" fmla="*/ 1446963 h 2150348"/>
                    <a:gd name="connsiteX3" fmla="*/ 120 w 2793562"/>
                    <a:gd name="connsiteY3" fmla="*/ 2150348 h 2150348"/>
                    <a:gd name="connsiteX0" fmla="*/ 2793553 w 2793553"/>
                    <a:gd name="connsiteY0" fmla="*/ 0 h 2150348"/>
                    <a:gd name="connsiteX1" fmla="*/ 2351425 w 2793553"/>
                    <a:gd name="connsiteY1" fmla="*/ 884255 h 2150348"/>
                    <a:gd name="connsiteX2" fmla="*/ 458727 w 2793553"/>
                    <a:gd name="connsiteY2" fmla="*/ 1485600 h 2150348"/>
                    <a:gd name="connsiteX3" fmla="*/ 111 w 2793553"/>
                    <a:gd name="connsiteY3" fmla="*/ 2150348 h 2150348"/>
                    <a:gd name="connsiteX0" fmla="*/ 2793585 w 2793585"/>
                    <a:gd name="connsiteY0" fmla="*/ 0 h 2150348"/>
                    <a:gd name="connsiteX1" fmla="*/ 2460927 w 2793585"/>
                    <a:gd name="connsiteY1" fmla="*/ 800542 h 2150348"/>
                    <a:gd name="connsiteX2" fmla="*/ 458759 w 2793585"/>
                    <a:gd name="connsiteY2" fmla="*/ 1485600 h 2150348"/>
                    <a:gd name="connsiteX3" fmla="*/ 143 w 2793585"/>
                    <a:gd name="connsiteY3" fmla="*/ 2150348 h 2150348"/>
                    <a:gd name="connsiteX0" fmla="*/ 2608764 w 2608764"/>
                    <a:gd name="connsiteY0" fmla="*/ 0 h 2150348"/>
                    <a:gd name="connsiteX1" fmla="*/ 2276106 w 2608764"/>
                    <a:gd name="connsiteY1" fmla="*/ 800542 h 2150348"/>
                    <a:gd name="connsiteX2" fmla="*/ 273938 w 2608764"/>
                    <a:gd name="connsiteY2" fmla="*/ 1485600 h 2150348"/>
                    <a:gd name="connsiteX3" fmla="*/ 38159 w 2608764"/>
                    <a:gd name="connsiteY3" fmla="*/ 2150348 h 2150348"/>
                    <a:gd name="connsiteX0" fmla="*/ 2570668 w 2570668"/>
                    <a:gd name="connsiteY0" fmla="*/ 0 h 2150348"/>
                    <a:gd name="connsiteX1" fmla="*/ 2238010 w 2570668"/>
                    <a:gd name="connsiteY1" fmla="*/ 800542 h 2150348"/>
                    <a:gd name="connsiteX2" fmla="*/ 535520 w 2570668"/>
                    <a:gd name="connsiteY2" fmla="*/ 1447180 h 2150348"/>
                    <a:gd name="connsiteX3" fmla="*/ 63 w 2570668"/>
                    <a:gd name="connsiteY3" fmla="*/ 2150348 h 2150348"/>
                    <a:gd name="connsiteX0" fmla="*/ 2581419 w 2581419"/>
                    <a:gd name="connsiteY0" fmla="*/ 0 h 2182621"/>
                    <a:gd name="connsiteX1" fmla="*/ 2248761 w 2581419"/>
                    <a:gd name="connsiteY1" fmla="*/ 800542 h 2182621"/>
                    <a:gd name="connsiteX2" fmla="*/ 546271 w 2581419"/>
                    <a:gd name="connsiteY2" fmla="*/ 1447180 h 2182621"/>
                    <a:gd name="connsiteX3" fmla="*/ 57 w 2581419"/>
                    <a:gd name="connsiteY3" fmla="*/ 2182621 h 2182621"/>
                    <a:gd name="connsiteX0" fmla="*/ 2578085 w 2578085"/>
                    <a:gd name="connsiteY0" fmla="*/ 0 h 2149249"/>
                    <a:gd name="connsiteX1" fmla="*/ 2245427 w 2578085"/>
                    <a:gd name="connsiteY1" fmla="*/ 800542 h 2149249"/>
                    <a:gd name="connsiteX2" fmla="*/ 542937 w 2578085"/>
                    <a:gd name="connsiteY2" fmla="*/ 1447180 h 2149249"/>
                    <a:gd name="connsiteX3" fmla="*/ 60 w 2578085"/>
                    <a:gd name="connsiteY3" fmla="*/ 2149249 h 2149249"/>
                    <a:gd name="connsiteX0" fmla="*/ 2509559 w 2509559"/>
                    <a:gd name="connsiteY0" fmla="*/ 0 h 2149249"/>
                    <a:gd name="connsiteX1" fmla="*/ 2176901 w 2509559"/>
                    <a:gd name="connsiteY1" fmla="*/ 800542 h 2149249"/>
                    <a:gd name="connsiteX2" fmla="*/ 474411 w 2509559"/>
                    <a:gd name="connsiteY2" fmla="*/ 1447180 h 2149249"/>
                    <a:gd name="connsiteX3" fmla="*/ 114 w 2509559"/>
                    <a:gd name="connsiteY3" fmla="*/ 2149249 h 2149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9559" h="2149249">
                      <a:moveTo>
                        <a:pt x="2509559" y="0"/>
                      </a:moveTo>
                      <a:cubicBezTo>
                        <a:pt x="2483600" y="321547"/>
                        <a:pt x="2516092" y="559345"/>
                        <a:pt x="2176901" y="800542"/>
                      </a:cubicBezTo>
                      <a:cubicBezTo>
                        <a:pt x="1837710" y="1041739"/>
                        <a:pt x="884542" y="1222212"/>
                        <a:pt x="474411" y="1447180"/>
                      </a:cubicBezTo>
                      <a:cubicBezTo>
                        <a:pt x="64280" y="1672148"/>
                        <a:pt x="-3212" y="2014115"/>
                        <a:pt x="114" y="2149249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7358C5C-AF2B-2A60-859B-6684ECB7068C}"/>
                  </a:ext>
                </a:extLst>
              </p:cNvPr>
              <p:cNvGrpSpPr/>
              <p:nvPr/>
            </p:nvGrpSpPr>
            <p:grpSpPr>
              <a:xfrm flipH="1">
                <a:off x="3865691" y="3223860"/>
                <a:ext cx="2840261" cy="769587"/>
                <a:chOff x="1045939" y="3131382"/>
                <a:chExt cx="2620215" cy="862065"/>
              </a:xfrm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76FADFBC-DB0C-AC63-7625-89AEA9C71948}"/>
                    </a:ext>
                  </a:extLst>
                </p:cNvPr>
                <p:cNvSpPr/>
                <p:nvPr/>
              </p:nvSpPr>
              <p:spPr bwMode="auto">
                <a:xfrm>
                  <a:off x="1045939" y="3132032"/>
                  <a:ext cx="2601295" cy="861415"/>
                </a:xfrm>
                <a:custGeom>
                  <a:avLst/>
                  <a:gdLst>
                    <a:gd name="connsiteX0" fmla="*/ 5635113 w 5635113"/>
                    <a:gd name="connsiteY0" fmla="*/ 0 h 1929283"/>
                    <a:gd name="connsiteX1" fmla="*/ 4901583 w 5635113"/>
                    <a:gd name="connsiteY1" fmla="*/ 622998 h 1929283"/>
                    <a:gd name="connsiteX2" fmla="*/ 1696159 w 5635113"/>
                    <a:gd name="connsiteY2" fmla="*/ 1185705 h 1929283"/>
                    <a:gd name="connsiteX3" fmla="*/ 781759 w 5635113"/>
                    <a:gd name="connsiteY3" fmla="*/ 1929283 h 1929283"/>
                    <a:gd name="connsiteX0" fmla="*/ 5205306 w 5205306"/>
                    <a:gd name="connsiteY0" fmla="*/ 0 h 1929283"/>
                    <a:gd name="connsiteX1" fmla="*/ 4471776 w 5205306"/>
                    <a:gd name="connsiteY1" fmla="*/ 622998 h 1929283"/>
                    <a:gd name="connsiteX2" fmla="*/ 1266352 w 5205306"/>
                    <a:gd name="connsiteY2" fmla="*/ 1185705 h 1929283"/>
                    <a:gd name="connsiteX3" fmla="*/ 351952 w 5205306"/>
                    <a:gd name="connsiteY3" fmla="*/ 1929283 h 1929283"/>
                    <a:gd name="connsiteX0" fmla="*/ 4853354 w 4853354"/>
                    <a:gd name="connsiteY0" fmla="*/ 0 h 1929283"/>
                    <a:gd name="connsiteX1" fmla="*/ 4119824 w 4853354"/>
                    <a:gd name="connsiteY1" fmla="*/ 622998 h 1929283"/>
                    <a:gd name="connsiteX2" fmla="*/ 914400 w 4853354"/>
                    <a:gd name="connsiteY2" fmla="*/ 1185705 h 1929283"/>
                    <a:gd name="connsiteX3" fmla="*/ 0 w 4853354"/>
                    <a:gd name="connsiteY3" fmla="*/ 1929283 h 1929283"/>
                    <a:gd name="connsiteX0" fmla="*/ 4853354 w 4853354"/>
                    <a:gd name="connsiteY0" fmla="*/ 0 h 2180492"/>
                    <a:gd name="connsiteX1" fmla="*/ 4119824 w 4853354"/>
                    <a:gd name="connsiteY1" fmla="*/ 874207 h 2180492"/>
                    <a:gd name="connsiteX2" fmla="*/ 914400 w 4853354"/>
                    <a:gd name="connsiteY2" fmla="*/ 1436914 h 2180492"/>
                    <a:gd name="connsiteX3" fmla="*/ 0 w 4853354"/>
                    <a:gd name="connsiteY3" fmla="*/ 2180492 h 2180492"/>
                    <a:gd name="connsiteX0" fmla="*/ 4853354 w 4853354"/>
                    <a:gd name="connsiteY0" fmla="*/ 0 h 2180492"/>
                    <a:gd name="connsiteX1" fmla="*/ 4119824 w 4853354"/>
                    <a:gd name="connsiteY1" fmla="*/ 874207 h 2180492"/>
                    <a:gd name="connsiteX2" fmla="*/ 914400 w 4853354"/>
                    <a:gd name="connsiteY2" fmla="*/ 1436914 h 2180492"/>
                    <a:gd name="connsiteX3" fmla="*/ 0 w 4853354"/>
                    <a:gd name="connsiteY3" fmla="*/ 2180492 h 2180492"/>
                    <a:gd name="connsiteX0" fmla="*/ 4853354 w 4853354"/>
                    <a:gd name="connsiteY0" fmla="*/ 0 h 2180492"/>
                    <a:gd name="connsiteX1" fmla="*/ 4119824 w 4853354"/>
                    <a:gd name="connsiteY1" fmla="*/ 874207 h 2180492"/>
                    <a:gd name="connsiteX2" fmla="*/ 844061 w 4853354"/>
                    <a:gd name="connsiteY2" fmla="*/ 1376624 h 2180492"/>
                    <a:gd name="connsiteX3" fmla="*/ 0 w 4853354"/>
                    <a:gd name="connsiteY3" fmla="*/ 2180492 h 2180492"/>
                    <a:gd name="connsiteX0" fmla="*/ 4853354 w 4853354"/>
                    <a:gd name="connsiteY0" fmla="*/ 0 h 2180492"/>
                    <a:gd name="connsiteX1" fmla="*/ 4119824 w 4853354"/>
                    <a:gd name="connsiteY1" fmla="*/ 874207 h 2180492"/>
                    <a:gd name="connsiteX2" fmla="*/ 844061 w 4853354"/>
                    <a:gd name="connsiteY2" fmla="*/ 1376624 h 2180492"/>
                    <a:gd name="connsiteX3" fmla="*/ 0 w 4853354"/>
                    <a:gd name="connsiteY3" fmla="*/ 2180492 h 2180492"/>
                    <a:gd name="connsiteX0" fmla="*/ 4752871 w 4752871"/>
                    <a:gd name="connsiteY0" fmla="*/ 0 h 2180492"/>
                    <a:gd name="connsiteX1" fmla="*/ 4019341 w 4752871"/>
                    <a:gd name="connsiteY1" fmla="*/ 874207 h 2180492"/>
                    <a:gd name="connsiteX2" fmla="*/ 743578 w 4752871"/>
                    <a:gd name="connsiteY2" fmla="*/ 1376624 h 2180492"/>
                    <a:gd name="connsiteX3" fmla="*/ 0 w 4752871"/>
                    <a:gd name="connsiteY3" fmla="*/ 2180492 h 2180492"/>
                    <a:gd name="connsiteX0" fmla="*/ 4752871 w 4752871"/>
                    <a:gd name="connsiteY0" fmla="*/ 0 h 2180492"/>
                    <a:gd name="connsiteX1" fmla="*/ 4019341 w 4752871"/>
                    <a:gd name="connsiteY1" fmla="*/ 874207 h 2180492"/>
                    <a:gd name="connsiteX2" fmla="*/ 769335 w 4752871"/>
                    <a:gd name="connsiteY2" fmla="*/ 1466776 h 2180492"/>
                    <a:gd name="connsiteX3" fmla="*/ 0 w 4752871"/>
                    <a:gd name="connsiteY3" fmla="*/ 2180492 h 2180492"/>
                    <a:gd name="connsiteX0" fmla="*/ 4752871 w 4752871"/>
                    <a:gd name="connsiteY0" fmla="*/ 0 h 2180492"/>
                    <a:gd name="connsiteX1" fmla="*/ 4019341 w 4752871"/>
                    <a:gd name="connsiteY1" fmla="*/ 874207 h 2180492"/>
                    <a:gd name="connsiteX2" fmla="*/ 769335 w 4752871"/>
                    <a:gd name="connsiteY2" fmla="*/ 1466776 h 2180492"/>
                    <a:gd name="connsiteX3" fmla="*/ 0 w 4752871"/>
                    <a:gd name="connsiteY3" fmla="*/ 2180492 h 218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52871" h="2180492">
                      <a:moveTo>
                        <a:pt x="4752871" y="0"/>
                      </a:moveTo>
                      <a:cubicBezTo>
                        <a:pt x="4704303" y="343318"/>
                        <a:pt x="4805614" y="636183"/>
                        <a:pt x="4019341" y="874207"/>
                      </a:cubicBezTo>
                      <a:cubicBezTo>
                        <a:pt x="3233068" y="1112231"/>
                        <a:pt x="1439225" y="1249062"/>
                        <a:pt x="769335" y="1466776"/>
                      </a:cubicBezTo>
                      <a:cubicBezTo>
                        <a:pt x="99445" y="1684490"/>
                        <a:pt x="13399" y="1843872"/>
                        <a:pt x="0" y="2180492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F303EB2-F7BF-7576-199A-8DC340BE1FF3}"/>
                    </a:ext>
                  </a:extLst>
                </p:cNvPr>
                <p:cNvSpPr/>
                <p:nvPr/>
              </p:nvSpPr>
              <p:spPr bwMode="auto">
                <a:xfrm>
                  <a:off x="3107503" y="3131382"/>
                  <a:ext cx="558651" cy="852280"/>
                </a:xfrm>
                <a:custGeom>
                  <a:avLst/>
                  <a:gdLst>
                    <a:gd name="connsiteX0" fmla="*/ 1404564 w 1404564"/>
                    <a:gd name="connsiteY0" fmla="*/ 0 h 2344565"/>
                    <a:gd name="connsiteX1" fmla="*/ 1224259 w 1404564"/>
                    <a:gd name="connsiteY1" fmla="*/ 914400 h 2344565"/>
                    <a:gd name="connsiteX2" fmla="*/ 599634 w 1404564"/>
                    <a:gd name="connsiteY2" fmla="*/ 1474631 h 2344565"/>
                    <a:gd name="connsiteX3" fmla="*/ 451527 w 1404564"/>
                    <a:gd name="connsiteY3" fmla="*/ 2176529 h 2344565"/>
                    <a:gd name="connsiteX4" fmla="*/ 451527 w 1404564"/>
                    <a:gd name="connsiteY4" fmla="*/ 2343955 h 2344565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953037 w 953037"/>
                    <a:gd name="connsiteY0" fmla="*/ 0 h 2176529"/>
                    <a:gd name="connsiteX1" fmla="*/ 772732 w 953037"/>
                    <a:gd name="connsiteY1" fmla="*/ 914400 h 2176529"/>
                    <a:gd name="connsiteX2" fmla="*/ 148107 w 953037"/>
                    <a:gd name="connsiteY2" fmla="*/ 1474631 h 2176529"/>
                    <a:gd name="connsiteX3" fmla="*/ 0 w 953037"/>
                    <a:gd name="connsiteY3" fmla="*/ 2176529 h 2176529"/>
                    <a:gd name="connsiteX0" fmla="*/ 830167 w 830167"/>
                    <a:gd name="connsiteY0" fmla="*/ 0 h 2165513"/>
                    <a:gd name="connsiteX1" fmla="*/ 649862 w 830167"/>
                    <a:gd name="connsiteY1" fmla="*/ 914400 h 2165513"/>
                    <a:gd name="connsiteX2" fmla="*/ 25237 w 830167"/>
                    <a:gd name="connsiteY2" fmla="*/ 1474631 h 2165513"/>
                    <a:gd name="connsiteX3" fmla="*/ 615260 w 830167"/>
                    <a:gd name="connsiteY3" fmla="*/ 2165513 h 2165513"/>
                    <a:gd name="connsiteX0" fmla="*/ 268345 w 268345"/>
                    <a:gd name="connsiteY0" fmla="*/ 0 h 2165513"/>
                    <a:gd name="connsiteX1" fmla="*/ 88040 w 268345"/>
                    <a:gd name="connsiteY1" fmla="*/ 914400 h 2165513"/>
                    <a:gd name="connsiteX2" fmla="*/ 80360 w 268345"/>
                    <a:gd name="connsiteY2" fmla="*/ 1474631 h 2165513"/>
                    <a:gd name="connsiteX3" fmla="*/ 53438 w 268345"/>
                    <a:gd name="connsiteY3" fmla="*/ 2165513 h 2165513"/>
                    <a:gd name="connsiteX0" fmla="*/ 268345 w 268345"/>
                    <a:gd name="connsiteY0" fmla="*/ 0 h 2165513"/>
                    <a:gd name="connsiteX1" fmla="*/ 88040 w 268345"/>
                    <a:gd name="connsiteY1" fmla="*/ 914400 h 2165513"/>
                    <a:gd name="connsiteX2" fmla="*/ 80360 w 268345"/>
                    <a:gd name="connsiteY2" fmla="*/ 1474631 h 2165513"/>
                    <a:gd name="connsiteX3" fmla="*/ 53438 w 268345"/>
                    <a:gd name="connsiteY3" fmla="*/ 2165513 h 2165513"/>
                    <a:gd name="connsiteX0" fmla="*/ 214979 w 214979"/>
                    <a:gd name="connsiteY0" fmla="*/ 0 h 2165513"/>
                    <a:gd name="connsiteX1" fmla="*/ 34674 w 214979"/>
                    <a:gd name="connsiteY1" fmla="*/ 914400 h 2165513"/>
                    <a:gd name="connsiteX2" fmla="*/ 26994 w 214979"/>
                    <a:gd name="connsiteY2" fmla="*/ 1474631 h 2165513"/>
                    <a:gd name="connsiteX3" fmla="*/ 72 w 214979"/>
                    <a:gd name="connsiteY3" fmla="*/ 2165513 h 2165513"/>
                    <a:gd name="connsiteX0" fmla="*/ 319588 w 319588"/>
                    <a:gd name="connsiteY0" fmla="*/ 0 h 2165513"/>
                    <a:gd name="connsiteX1" fmla="*/ 139283 w 319588"/>
                    <a:gd name="connsiteY1" fmla="*/ 914400 h 2165513"/>
                    <a:gd name="connsiteX2" fmla="*/ 10417 w 319588"/>
                    <a:gd name="connsiteY2" fmla="*/ 1485648 h 2165513"/>
                    <a:gd name="connsiteX3" fmla="*/ 104681 w 319588"/>
                    <a:gd name="connsiteY3" fmla="*/ 2165513 h 2165513"/>
                    <a:gd name="connsiteX0" fmla="*/ 319588 w 319588"/>
                    <a:gd name="connsiteY0" fmla="*/ 0 h 2165513"/>
                    <a:gd name="connsiteX1" fmla="*/ 139283 w 319588"/>
                    <a:gd name="connsiteY1" fmla="*/ 914400 h 2165513"/>
                    <a:gd name="connsiteX2" fmla="*/ 10417 w 319588"/>
                    <a:gd name="connsiteY2" fmla="*/ 1485648 h 2165513"/>
                    <a:gd name="connsiteX3" fmla="*/ 104681 w 319588"/>
                    <a:gd name="connsiteY3" fmla="*/ 2165513 h 2165513"/>
                    <a:gd name="connsiteX0" fmla="*/ 309171 w 309171"/>
                    <a:gd name="connsiteY0" fmla="*/ 0 h 2165513"/>
                    <a:gd name="connsiteX1" fmla="*/ 128866 w 309171"/>
                    <a:gd name="connsiteY1" fmla="*/ 914400 h 2165513"/>
                    <a:gd name="connsiteX2" fmla="*/ 0 w 309171"/>
                    <a:gd name="connsiteY2" fmla="*/ 1485648 h 2165513"/>
                    <a:gd name="connsiteX3" fmla="*/ 94264 w 309171"/>
                    <a:gd name="connsiteY3" fmla="*/ 2165513 h 2165513"/>
                    <a:gd name="connsiteX0" fmla="*/ 310508 w 310508"/>
                    <a:gd name="connsiteY0" fmla="*/ 0 h 2165513"/>
                    <a:gd name="connsiteX1" fmla="*/ 130203 w 310508"/>
                    <a:gd name="connsiteY1" fmla="*/ 914400 h 2165513"/>
                    <a:gd name="connsiteX2" fmla="*/ 1337 w 310508"/>
                    <a:gd name="connsiteY2" fmla="*/ 1485648 h 2165513"/>
                    <a:gd name="connsiteX3" fmla="*/ 95601 w 310508"/>
                    <a:gd name="connsiteY3" fmla="*/ 2165513 h 2165513"/>
                    <a:gd name="connsiteX0" fmla="*/ 310508 w 310508"/>
                    <a:gd name="connsiteY0" fmla="*/ 0 h 2165513"/>
                    <a:gd name="connsiteX1" fmla="*/ 130203 w 310508"/>
                    <a:gd name="connsiteY1" fmla="*/ 914400 h 2165513"/>
                    <a:gd name="connsiteX2" fmla="*/ 1337 w 310508"/>
                    <a:gd name="connsiteY2" fmla="*/ 1485648 h 2165513"/>
                    <a:gd name="connsiteX3" fmla="*/ 95601 w 310508"/>
                    <a:gd name="connsiteY3" fmla="*/ 2165513 h 2165513"/>
                    <a:gd name="connsiteX0" fmla="*/ 277952 w 277952"/>
                    <a:gd name="connsiteY0" fmla="*/ 0 h 2165513"/>
                    <a:gd name="connsiteX1" fmla="*/ 97647 w 277952"/>
                    <a:gd name="connsiteY1" fmla="*/ 914400 h 2165513"/>
                    <a:gd name="connsiteX2" fmla="*/ 1832 w 277952"/>
                    <a:gd name="connsiteY2" fmla="*/ 1717003 h 2165513"/>
                    <a:gd name="connsiteX3" fmla="*/ 63045 w 277952"/>
                    <a:gd name="connsiteY3" fmla="*/ 2165513 h 2165513"/>
                    <a:gd name="connsiteX0" fmla="*/ 277952 w 277952"/>
                    <a:gd name="connsiteY0" fmla="*/ 0 h 2165513"/>
                    <a:gd name="connsiteX1" fmla="*/ 97647 w 277952"/>
                    <a:gd name="connsiteY1" fmla="*/ 914400 h 2165513"/>
                    <a:gd name="connsiteX2" fmla="*/ 1832 w 277952"/>
                    <a:gd name="connsiteY2" fmla="*/ 1717003 h 2165513"/>
                    <a:gd name="connsiteX3" fmla="*/ 63045 w 277952"/>
                    <a:gd name="connsiteY3" fmla="*/ 2165513 h 2165513"/>
                    <a:gd name="connsiteX0" fmla="*/ 277952 w 277952"/>
                    <a:gd name="connsiteY0" fmla="*/ 0 h 2088395"/>
                    <a:gd name="connsiteX1" fmla="*/ 97647 w 277952"/>
                    <a:gd name="connsiteY1" fmla="*/ 914400 h 2088395"/>
                    <a:gd name="connsiteX2" fmla="*/ 1832 w 277952"/>
                    <a:gd name="connsiteY2" fmla="*/ 1717003 h 2088395"/>
                    <a:gd name="connsiteX3" fmla="*/ 63045 w 277952"/>
                    <a:gd name="connsiteY3" fmla="*/ 2088395 h 2088395"/>
                    <a:gd name="connsiteX0" fmla="*/ 288056 w 288056"/>
                    <a:gd name="connsiteY0" fmla="*/ 0 h 2088395"/>
                    <a:gd name="connsiteX1" fmla="*/ 107751 w 288056"/>
                    <a:gd name="connsiteY1" fmla="*/ 914400 h 2088395"/>
                    <a:gd name="connsiteX2" fmla="*/ 11936 w 288056"/>
                    <a:gd name="connsiteY2" fmla="*/ 1717003 h 2088395"/>
                    <a:gd name="connsiteX3" fmla="*/ 73149 w 288056"/>
                    <a:gd name="connsiteY3" fmla="*/ 2088395 h 2088395"/>
                    <a:gd name="connsiteX0" fmla="*/ 277952 w 277952"/>
                    <a:gd name="connsiteY0" fmla="*/ 0 h 2089473"/>
                    <a:gd name="connsiteX1" fmla="*/ 97647 w 277952"/>
                    <a:gd name="connsiteY1" fmla="*/ 914400 h 2089473"/>
                    <a:gd name="connsiteX2" fmla="*/ 1832 w 277952"/>
                    <a:gd name="connsiteY2" fmla="*/ 1717003 h 2089473"/>
                    <a:gd name="connsiteX3" fmla="*/ 63045 w 277952"/>
                    <a:gd name="connsiteY3" fmla="*/ 2088395 h 2089473"/>
                    <a:gd name="connsiteX0" fmla="*/ 354220 w 354220"/>
                    <a:gd name="connsiteY0" fmla="*/ 0 h 2088874"/>
                    <a:gd name="connsiteX1" fmla="*/ 173915 w 354220"/>
                    <a:gd name="connsiteY1" fmla="*/ 914400 h 2088874"/>
                    <a:gd name="connsiteX2" fmla="*/ 982 w 354220"/>
                    <a:gd name="connsiteY2" fmla="*/ 1650902 h 2088874"/>
                    <a:gd name="connsiteX3" fmla="*/ 139313 w 354220"/>
                    <a:gd name="connsiteY3" fmla="*/ 2088395 h 2088874"/>
                    <a:gd name="connsiteX0" fmla="*/ 354220 w 354220"/>
                    <a:gd name="connsiteY0" fmla="*/ 0 h 2088740"/>
                    <a:gd name="connsiteX1" fmla="*/ 173915 w 354220"/>
                    <a:gd name="connsiteY1" fmla="*/ 914400 h 2088740"/>
                    <a:gd name="connsiteX2" fmla="*/ 982 w 354220"/>
                    <a:gd name="connsiteY2" fmla="*/ 1650902 h 2088740"/>
                    <a:gd name="connsiteX3" fmla="*/ 139313 w 354220"/>
                    <a:gd name="connsiteY3" fmla="*/ 2088395 h 2088740"/>
                    <a:gd name="connsiteX0" fmla="*/ 354220 w 354220"/>
                    <a:gd name="connsiteY0" fmla="*/ 0 h 2132730"/>
                    <a:gd name="connsiteX1" fmla="*/ 173915 w 354220"/>
                    <a:gd name="connsiteY1" fmla="*/ 914400 h 2132730"/>
                    <a:gd name="connsiteX2" fmla="*/ 982 w 354220"/>
                    <a:gd name="connsiteY2" fmla="*/ 1650902 h 2132730"/>
                    <a:gd name="connsiteX3" fmla="*/ 73212 w 354220"/>
                    <a:gd name="connsiteY3" fmla="*/ 2132462 h 2132730"/>
                    <a:gd name="connsiteX0" fmla="*/ 354430 w 354430"/>
                    <a:gd name="connsiteY0" fmla="*/ 0 h 2132730"/>
                    <a:gd name="connsiteX1" fmla="*/ 174125 w 354430"/>
                    <a:gd name="connsiteY1" fmla="*/ 914400 h 2132730"/>
                    <a:gd name="connsiteX2" fmla="*/ 1192 w 354430"/>
                    <a:gd name="connsiteY2" fmla="*/ 1650902 h 2132730"/>
                    <a:gd name="connsiteX3" fmla="*/ 73422 w 354430"/>
                    <a:gd name="connsiteY3" fmla="*/ 2132462 h 2132730"/>
                    <a:gd name="connsiteX0" fmla="*/ 354194 w 354194"/>
                    <a:gd name="connsiteY0" fmla="*/ 0 h 2132730"/>
                    <a:gd name="connsiteX1" fmla="*/ 202353 w 354194"/>
                    <a:gd name="connsiteY1" fmla="*/ 946422 h 2132730"/>
                    <a:gd name="connsiteX2" fmla="*/ 956 w 354194"/>
                    <a:gd name="connsiteY2" fmla="*/ 1650902 h 2132730"/>
                    <a:gd name="connsiteX3" fmla="*/ 73186 w 354194"/>
                    <a:gd name="connsiteY3" fmla="*/ 2132462 h 2132730"/>
                    <a:gd name="connsiteX0" fmla="*/ 375321 w 375321"/>
                    <a:gd name="connsiteY0" fmla="*/ 0 h 2132782"/>
                    <a:gd name="connsiteX1" fmla="*/ 223480 w 375321"/>
                    <a:gd name="connsiteY1" fmla="*/ 946422 h 2132782"/>
                    <a:gd name="connsiteX2" fmla="*/ 736 w 375321"/>
                    <a:gd name="connsiteY2" fmla="*/ 1682924 h 2132782"/>
                    <a:gd name="connsiteX3" fmla="*/ 94313 w 375321"/>
                    <a:gd name="connsiteY3" fmla="*/ 2132462 h 2132782"/>
                    <a:gd name="connsiteX0" fmla="*/ 374585 w 374585"/>
                    <a:gd name="connsiteY0" fmla="*/ 0 h 2132782"/>
                    <a:gd name="connsiteX1" fmla="*/ 222744 w 374585"/>
                    <a:gd name="connsiteY1" fmla="*/ 946422 h 2132782"/>
                    <a:gd name="connsiteX2" fmla="*/ 0 w 374585"/>
                    <a:gd name="connsiteY2" fmla="*/ 1682924 h 2132782"/>
                    <a:gd name="connsiteX3" fmla="*/ 93577 w 374585"/>
                    <a:gd name="connsiteY3" fmla="*/ 2132462 h 2132782"/>
                    <a:gd name="connsiteX0" fmla="*/ 377997 w 377997"/>
                    <a:gd name="connsiteY0" fmla="*/ 0 h 2132782"/>
                    <a:gd name="connsiteX1" fmla="*/ 226156 w 377997"/>
                    <a:gd name="connsiteY1" fmla="*/ 946422 h 2132782"/>
                    <a:gd name="connsiteX2" fmla="*/ 3412 w 377997"/>
                    <a:gd name="connsiteY2" fmla="*/ 1682924 h 2132782"/>
                    <a:gd name="connsiteX3" fmla="*/ 96989 w 377997"/>
                    <a:gd name="connsiteY3" fmla="*/ 2132462 h 2132782"/>
                    <a:gd name="connsiteX0" fmla="*/ 377997 w 377997"/>
                    <a:gd name="connsiteY0" fmla="*/ 0 h 2132751"/>
                    <a:gd name="connsiteX1" fmla="*/ 226156 w 377997"/>
                    <a:gd name="connsiteY1" fmla="*/ 946422 h 2132751"/>
                    <a:gd name="connsiteX2" fmla="*/ 3412 w 377997"/>
                    <a:gd name="connsiteY2" fmla="*/ 1682924 h 2132751"/>
                    <a:gd name="connsiteX3" fmla="*/ 96989 w 377997"/>
                    <a:gd name="connsiteY3" fmla="*/ 2132462 h 2132751"/>
                    <a:gd name="connsiteX0" fmla="*/ 377997 w 377997"/>
                    <a:gd name="connsiteY0" fmla="*/ 0 h 2132462"/>
                    <a:gd name="connsiteX1" fmla="*/ 226156 w 377997"/>
                    <a:gd name="connsiteY1" fmla="*/ 946422 h 2132462"/>
                    <a:gd name="connsiteX2" fmla="*/ 3412 w 377997"/>
                    <a:gd name="connsiteY2" fmla="*/ 1682924 h 2132462"/>
                    <a:gd name="connsiteX3" fmla="*/ 96989 w 377997"/>
                    <a:gd name="connsiteY3" fmla="*/ 2132462 h 2132462"/>
                    <a:gd name="connsiteX0" fmla="*/ 377997 w 377997"/>
                    <a:gd name="connsiteY0" fmla="*/ 0 h 2157368"/>
                    <a:gd name="connsiteX1" fmla="*/ 226156 w 377997"/>
                    <a:gd name="connsiteY1" fmla="*/ 946422 h 2157368"/>
                    <a:gd name="connsiteX2" fmla="*/ 3412 w 377997"/>
                    <a:gd name="connsiteY2" fmla="*/ 1682924 h 2157368"/>
                    <a:gd name="connsiteX3" fmla="*/ 72083 w 377997"/>
                    <a:gd name="connsiteY3" fmla="*/ 2157368 h 2157368"/>
                    <a:gd name="connsiteX0" fmla="*/ 377997 w 377997"/>
                    <a:gd name="connsiteY0" fmla="*/ 0 h 2157368"/>
                    <a:gd name="connsiteX1" fmla="*/ 226156 w 377997"/>
                    <a:gd name="connsiteY1" fmla="*/ 946422 h 2157368"/>
                    <a:gd name="connsiteX2" fmla="*/ 3412 w 377997"/>
                    <a:gd name="connsiteY2" fmla="*/ 1682924 h 2157368"/>
                    <a:gd name="connsiteX3" fmla="*/ 72083 w 377997"/>
                    <a:gd name="connsiteY3" fmla="*/ 2157368 h 2157368"/>
                    <a:gd name="connsiteX0" fmla="*/ 331387 w 331387"/>
                    <a:gd name="connsiteY0" fmla="*/ 0 h 2157368"/>
                    <a:gd name="connsiteX1" fmla="*/ 179546 w 331387"/>
                    <a:gd name="connsiteY1" fmla="*/ 946422 h 2157368"/>
                    <a:gd name="connsiteX2" fmla="*/ 4180 w 331387"/>
                    <a:gd name="connsiteY2" fmla="*/ 1682924 h 2157368"/>
                    <a:gd name="connsiteX3" fmla="*/ 25473 w 331387"/>
                    <a:gd name="connsiteY3" fmla="*/ 2157368 h 2157368"/>
                    <a:gd name="connsiteX0" fmla="*/ 327207 w 327207"/>
                    <a:gd name="connsiteY0" fmla="*/ 0 h 2157368"/>
                    <a:gd name="connsiteX1" fmla="*/ 175366 w 327207"/>
                    <a:gd name="connsiteY1" fmla="*/ 946422 h 2157368"/>
                    <a:gd name="connsiteX2" fmla="*/ 0 w 327207"/>
                    <a:gd name="connsiteY2" fmla="*/ 1682924 h 2157368"/>
                    <a:gd name="connsiteX3" fmla="*/ 21293 w 327207"/>
                    <a:gd name="connsiteY3" fmla="*/ 2157368 h 2157368"/>
                    <a:gd name="connsiteX0" fmla="*/ 327214 w 327214"/>
                    <a:gd name="connsiteY0" fmla="*/ 0 h 2157368"/>
                    <a:gd name="connsiteX1" fmla="*/ 175373 w 327214"/>
                    <a:gd name="connsiteY1" fmla="*/ 946422 h 2157368"/>
                    <a:gd name="connsiteX2" fmla="*/ 7 w 327214"/>
                    <a:gd name="connsiteY2" fmla="*/ 1682924 h 2157368"/>
                    <a:gd name="connsiteX3" fmla="*/ 21300 w 327214"/>
                    <a:gd name="connsiteY3" fmla="*/ 2157368 h 2157368"/>
                    <a:gd name="connsiteX0" fmla="*/ 327214 w 327214"/>
                    <a:gd name="connsiteY0" fmla="*/ 0 h 2157368"/>
                    <a:gd name="connsiteX1" fmla="*/ 232227 w 327214"/>
                    <a:gd name="connsiteY1" fmla="*/ 960636 h 2157368"/>
                    <a:gd name="connsiteX2" fmla="*/ 7 w 327214"/>
                    <a:gd name="connsiteY2" fmla="*/ 1682924 h 2157368"/>
                    <a:gd name="connsiteX3" fmla="*/ 21300 w 327214"/>
                    <a:gd name="connsiteY3" fmla="*/ 2157368 h 2157368"/>
                    <a:gd name="connsiteX0" fmla="*/ 327214 w 327214"/>
                    <a:gd name="connsiteY0" fmla="*/ 0 h 2157368"/>
                    <a:gd name="connsiteX1" fmla="*/ 232227 w 327214"/>
                    <a:gd name="connsiteY1" fmla="*/ 960636 h 2157368"/>
                    <a:gd name="connsiteX2" fmla="*/ 7 w 327214"/>
                    <a:gd name="connsiteY2" fmla="*/ 1682924 h 2157368"/>
                    <a:gd name="connsiteX3" fmla="*/ 21300 w 327214"/>
                    <a:gd name="connsiteY3" fmla="*/ 2157368 h 2157368"/>
                    <a:gd name="connsiteX0" fmla="*/ 327214 w 327214"/>
                    <a:gd name="connsiteY0" fmla="*/ 0 h 2157368"/>
                    <a:gd name="connsiteX1" fmla="*/ 286015 w 327214"/>
                    <a:gd name="connsiteY1" fmla="*/ 853060 h 2157368"/>
                    <a:gd name="connsiteX2" fmla="*/ 7 w 327214"/>
                    <a:gd name="connsiteY2" fmla="*/ 1682924 h 2157368"/>
                    <a:gd name="connsiteX3" fmla="*/ 21300 w 327214"/>
                    <a:gd name="connsiteY3" fmla="*/ 2157368 h 2157368"/>
                    <a:gd name="connsiteX0" fmla="*/ 327391 w 327391"/>
                    <a:gd name="connsiteY0" fmla="*/ 0 h 2157368"/>
                    <a:gd name="connsiteX1" fmla="*/ 286192 w 327391"/>
                    <a:gd name="connsiteY1" fmla="*/ 853060 h 2157368"/>
                    <a:gd name="connsiteX2" fmla="*/ 184 w 327391"/>
                    <a:gd name="connsiteY2" fmla="*/ 1682924 h 2157368"/>
                    <a:gd name="connsiteX3" fmla="*/ 21477 w 327391"/>
                    <a:gd name="connsiteY3" fmla="*/ 2157368 h 2157368"/>
                    <a:gd name="connsiteX0" fmla="*/ 338086 w 338086"/>
                    <a:gd name="connsiteY0" fmla="*/ 0 h 2157368"/>
                    <a:gd name="connsiteX1" fmla="*/ 296887 w 338086"/>
                    <a:gd name="connsiteY1" fmla="*/ 853060 h 2157368"/>
                    <a:gd name="connsiteX2" fmla="*/ 10879 w 338086"/>
                    <a:gd name="connsiteY2" fmla="*/ 1682924 h 2157368"/>
                    <a:gd name="connsiteX3" fmla="*/ 32172 w 338086"/>
                    <a:gd name="connsiteY3" fmla="*/ 2157368 h 2157368"/>
                    <a:gd name="connsiteX0" fmla="*/ 338086 w 338086"/>
                    <a:gd name="connsiteY0" fmla="*/ 0 h 2157368"/>
                    <a:gd name="connsiteX1" fmla="*/ 296887 w 338086"/>
                    <a:gd name="connsiteY1" fmla="*/ 853060 h 2157368"/>
                    <a:gd name="connsiteX2" fmla="*/ 10879 w 338086"/>
                    <a:gd name="connsiteY2" fmla="*/ 1682924 h 2157368"/>
                    <a:gd name="connsiteX3" fmla="*/ 32172 w 338086"/>
                    <a:gd name="connsiteY3" fmla="*/ 2157368 h 2157368"/>
                    <a:gd name="connsiteX0" fmla="*/ 308885 w 308885"/>
                    <a:gd name="connsiteY0" fmla="*/ 0 h 2157368"/>
                    <a:gd name="connsiteX1" fmla="*/ 267686 w 308885"/>
                    <a:gd name="connsiteY1" fmla="*/ 853060 h 2157368"/>
                    <a:gd name="connsiteX2" fmla="*/ 24708 w 308885"/>
                    <a:gd name="connsiteY2" fmla="*/ 1564590 h 2157368"/>
                    <a:gd name="connsiteX3" fmla="*/ 2971 w 308885"/>
                    <a:gd name="connsiteY3" fmla="*/ 2157368 h 2157368"/>
                    <a:gd name="connsiteX0" fmla="*/ 308885 w 308885"/>
                    <a:gd name="connsiteY0" fmla="*/ 0 h 2157368"/>
                    <a:gd name="connsiteX1" fmla="*/ 267686 w 308885"/>
                    <a:gd name="connsiteY1" fmla="*/ 853060 h 2157368"/>
                    <a:gd name="connsiteX2" fmla="*/ 24708 w 308885"/>
                    <a:gd name="connsiteY2" fmla="*/ 1564590 h 2157368"/>
                    <a:gd name="connsiteX3" fmla="*/ 2971 w 308885"/>
                    <a:gd name="connsiteY3" fmla="*/ 2157368 h 2157368"/>
                    <a:gd name="connsiteX0" fmla="*/ 291813 w 291813"/>
                    <a:gd name="connsiteY0" fmla="*/ 0 h 2157368"/>
                    <a:gd name="connsiteX1" fmla="*/ 250614 w 291813"/>
                    <a:gd name="connsiteY1" fmla="*/ 853060 h 2157368"/>
                    <a:gd name="connsiteX2" fmla="*/ 7636 w 291813"/>
                    <a:gd name="connsiteY2" fmla="*/ 1564590 h 2157368"/>
                    <a:gd name="connsiteX3" fmla="*/ 60544 w 291813"/>
                    <a:gd name="connsiteY3" fmla="*/ 2157368 h 2157368"/>
                    <a:gd name="connsiteX0" fmla="*/ 248760 w 248760"/>
                    <a:gd name="connsiteY0" fmla="*/ 0 h 2157368"/>
                    <a:gd name="connsiteX1" fmla="*/ 207561 w 248760"/>
                    <a:gd name="connsiteY1" fmla="*/ 853060 h 2157368"/>
                    <a:gd name="connsiteX2" fmla="*/ 14347 w 248760"/>
                    <a:gd name="connsiteY2" fmla="*/ 1552149 h 2157368"/>
                    <a:gd name="connsiteX3" fmla="*/ 17491 w 248760"/>
                    <a:gd name="connsiteY3" fmla="*/ 2157368 h 2157368"/>
                    <a:gd name="connsiteX0" fmla="*/ 255480 w 255480"/>
                    <a:gd name="connsiteY0" fmla="*/ 0 h 2157368"/>
                    <a:gd name="connsiteX1" fmla="*/ 214281 w 255480"/>
                    <a:gd name="connsiteY1" fmla="*/ 853060 h 2157368"/>
                    <a:gd name="connsiteX2" fmla="*/ 21067 w 255480"/>
                    <a:gd name="connsiteY2" fmla="*/ 1552149 h 2157368"/>
                    <a:gd name="connsiteX3" fmla="*/ 5549 w 255480"/>
                    <a:gd name="connsiteY3" fmla="*/ 2157368 h 215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480" h="2157368">
                      <a:moveTo>
                        <a:pt x="255480" y="0"/>
                      </a:moveTo>
                      <a:cubicBezTo>
                        <a:pt x="232405" y="334314"/>
                        <a:pt x="253350" y="594369"/>
                        <a:pt x="214281" y="853060"/>
                      </a:cubicBezTo>
                      <a:cubicBezTo>
                        <a:pt x="175212" y="1111751"/>
                        <a:pt x="59721" y="1267047"/>
                        <a:pt x="21067" y="1552149"/>
                      </a:cubicBezTo>
                      <a:cubicBezTo>
                        <a:pt x="-11654" y="1802243"/>
                        <a:pt x="2788" y="2090991"/>
                        <a:pt x="5549" y="2157368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97A9F9B-8B42-58AC-1563-6739809D78B5}"/>
                    </a:ext>
                  </a:extLst>
                </p:cNvPr>
                <p:cNvSpPr/>
                <p:nvPr/>
              </p:nvSpPr>
              <p:spPr bwMode="auto">
                <a:xfrm>
                  <a:off x="2113659" y="3132402"/>
                  <a:ext cx="1533575" cy="849072"/>
                </a:xfrm>
                <a:custGeom>
                  <a:avLst/>
                  <a:gdLst>
                    <a:gd name="connsiteX0" fmla="*/ 2839093 w 2839093"/>
                    <a:gd name="connsiteY0" fmla="*/ 0 h 2213773"/>
                    <a:gd name="connsiteX1" fmla="*/ 2396965 w 2839093"/>
                    <a:gd name="connsiteY1" fmla="*/ 884255 h 2213773"/>
                    <a:gd name="connsiteX2" fmla="*/ 497827 w 2839093"/>
                    <a:gd name="connsiteY2" fmla="*/ 1446963 h 2213773"/>
                    <a:gd name="connsiteX3" fmla="*/ 45651 w 2839093"/>
                    <a:gd name="connsiteY3" fmla="*/ 2150348 h 2213773"/>
                    <a:gd name="connsiteX4" fmla="*/ 15506 w 2839093"/>
                    <a:gd name="connsiteY4" fmla="*/ 2180493 h 2213773"/>
                    <a:gd name="connsiteX0" fmla="*/ 2793442 w 2793442"/>
                    <a:gd name="connsiteY0" fmla="*/ 0 h 2150348"/>
                    <a:gd name="connsiteX1" fmla="*/ 2351314 w 2793442"/>
                    <a:gd name="connsiteY1" fmla="*/ 884255 h 2150348"/>
                    <a:gd name="connsiteX2" fmla="*/ 452176 w 2793442"/>
                    <a:gd name="connsiteY2" fmla="*/ 1446963 h 2150348"/>
                    <a:gd name="connsiteX3" fmla="*/ 0 w 2793442"/>
                    <a:gd name="connsiteY3" fmla="*/ 2150348 h 2150348"/>
                    <a:gd name="connsiteX0" fmla="*/ 2793562 w 2793562"/>
                    <a:gd name="connsiteY0" fmla="*/ 0 h 2150348"/>
                    <a:gd name="connsiteX1" fmla="*/ 2351434 w 2793562"/>
                    <a:gd name="connsiteY1" fmla="*/ 884255 h 2150348"/>
                    <a:gd name="connsiteX2" fmla="*/ 452296 w 2793562"/>
                    <a:gd name="connsiteY2" fmla="*/ 1446963 h 2150348"/>
                    <a:gd name="connsiteX3" fmla="*/ 120 w 2793562"/>
                    <a:gd name="connsiteY3" fmla="*/ 2150348 h 2150348"/>
                    <a:gd name="connsiteX0" fmla="*/ 2793553 w 2793553"/>
                    <a:gd name="connsiteY0" fmla="*/ 0 h 2150348"/>
                    <a:gd name="connsiteX1" fmla="*/ 2351425 w 2793553"/>
                    <a:gd name="connsiteY1" fmla="*/ 884255 h 2150348"/>
                    <a:gd name="connsiteX2" fmla="*/ 458727 w 2793553"/>
                    <a:gd name="connsiteY2" fmla="*/ 1485600 h 2150348"/>
                    <a:gd name="connsiteX3" fmla="*/ 111 w 2793553"/>
                    <a:gd name="connsiteY3" fmla="*/ 2150348 h 2150348"/>
                    <a:gd name="connsiteX0" fmla="*/ 2793585 w 2793585"/>
                    <a:gd name="connsiteY0" fmla="*/ 0 h 2150348"/>
                    <a:gd name="connsiteX1" fmla="*/ 2460927 w 2793585"/>
                    <a:gd name="connsiteY1" fmla="*/ 800542 h 2150348"/>
                    <a:gd name="connsiteX2" fmla="*/ 458759 w 2793585"/>
                    <a:gd name="connsiteY2" fmla="*/ 1485600 h 2150348"/>
                    <a:gd name="connsiteX3" fmla="*/ 143 w 2793585"/>
                    <a:gd name="connsiteY3" fmla="*/ 2150348 h 2150348"/>
                    <a:gd name="connsiteX0" fmla="*/ 2608764 w 2608764"/>
                    <a:gd name="connsiteY0" fmla="*/ 0 h 2150348"/>
                    <a:gd name="connsiteX1" fmla="*/ 2276106 w 2608764"/>
                    <a:gd name="connsiteY1" fmla="*/ 800542 h 2150348"/>
                    <a:gd name="connsiteX2" fmla="*/ 273938 w 2608764"/>
                    <a:gd name="connsiteY2" fmla="*/ 1485600 h 2150348"/>
                    <a:gd name="connsiteX3" fmla="*/ 38159 w 2608764"/>
                    <a:gd name="connsiteY3" fmla="*/ 2150348 h 2150348"/>
                    <a:gd name="connsiteX0" fmla="*/ 2570668 w 2570668"/>
                    <a:gd name="connsiteY0" fmla="*/ 0 h 2150348"/>
                    <a:gd name="connsiteX1" fmla="*/ 2238010 w 2570668"/>
                    <a:gd name="connsiteY1" fmla="*/ 800542 h 2150348"/>
                    <a:gd name="connsiteX2" fmla="*/ 535520 w 2570668"/>
                    <a:gd name="connsiteY2" fmla="*/ 1447180 h 2150348"/>
                    <a:gd name="connsiteX3" fmla="*/ 63 w 2570668"/>
                    <a:gd name="connsiteY3" fmla="*/ 2150348 h 2150348"/>
                    <a:gd name="connsiteX0" fmla="*/ 2581419 w 2581419"/>
                    <a:gd name="connsiteY0" fmla="*/ 0 h 2182621"/>
                    <a:gd name="connsiteX1" fmla="*/ 2248761 w 2581419"/>
                    <a:gd name="connsiteY1" fmla="*/ 800542 h 2182621"/>
                    <a:gd name="connsiteX2" fmla="*/ 546271 w 2581419"/>
                    <a:gd name="connsiteY2" fmla="*/ 1447180 h 2182621"/>
                    <a:gd name="connsiteX3" fmla="*/ 57 w 2581419"/>
                    <a:gd name="connsiteY3" fmla="*/ 2182621 h 2182621"/>
                    <a:gd name="connsiteX0" fmla="*/ 2578085 w 2578085"/>
                    <a:gd name="connsiteY0" fmla="*/ 0 h 2149249"/>
                    <a:gd name="connsiteX1" fmla="*/ 2245427 w 2578085"/>
                    <a:gd name="connsiteY1" fmla="*/ 800542 h 2149249"/>
                    <a:gd name="connsiteX2" fmla="*/ 542937 w 2578085"/>
                    <a:gd name="connsiteY2" fmla="*/ 1447180 h 2149249"/>
                    <a:gd name="connsiteX3" fmla="*/ 60 w 2578085"/>
                    <a:gd name="connsiteY3" fmla="*/ 2149249 h 2149249"/>
                    <a:gd name="connsiteX0" fmla="*/ 2509559 w 2509559"/>
                    <a:gd name="connsiteY0" fmla="*/ 0 h 2149249"/>
                    <a:gd name="connsiteX1" fmla="*/ 2176901 w 2509559"/>
                    <a:gd name="connsiteY1" fmla="*/ 800542 h 2149249"/>
                    <a:gd name="connsiteX2" fmla="*/ 474411 w 2509559"/>
                    <a:gd name="connsiteY2" fmla="*/ 1447180 h 2149249"/>
                    <a:gd name="connsiteX3" fmla="*/ 114 w 2509559"/>
                    <a:gd name="connsiteY3" fmla="*/ 2149249 h 2149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9559" h="2149249">
                      <a:moveTo>
                        <a:pt x="2509559" y="0"/>
                      </a:moveTo>
                      <a:cubicBezTo>
                        <a:pt x="2483600" y="321547"/>
                        <a:pt x="2516092" y="559345"/>
                        <a:pt x="2176901" y="800542"/>
                      </a:cubicBezTo>
                      <a:cubicBezTo>
                        <a:pt x="1837710" y="1041739"/>
                        <a:pt x="884542" y="1222212"/>
                        <a:pt x="474411" y="1447180"/>
                      </a:cubicBezTo>
                      <a:cubicBezTo>
                        <a:pt x="64280" y="1672148"/>
                        <a:pt x="-3212" y="2014115"/>
                        <a:pt x="114" y="2149249"/>
                      </a:cubicBezTo>
                    </a:path>
                  </a:pathLst>
                </a:custGeom>
                <a:noFill/>
                <a:ln w="19050" cap="flat" cmpd="sng" algn="ctr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897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7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2F2F2F"/>
                        </a:gs>
                        <a:gs pos="100000">
                          <a:srgbClr val="2F2F2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CC4EBC-620A-167D-EC71-20A896E1499B}"/>
                </a:ext>
              </a:extLst>
            </p:cNvPr>
            <p:cNvSpPr/>
            <p:nvPr/>
          </p:nvSpPr>
          <p:spPr>
            <a:xfrm>
              <a:off x="10699143" y="2962839"/>
              <a:ext cx="358375" cy="19201"/>
            </a:xfrm>
            <a:custGeom>
              <a:avLst/>
              <a:gdLst>
                <a:gd name="connsiteX0" fmla="*/ 0 w 341327"/>
                <a:gd name="connsiteY0" fmla="*/ 0 h 18288"/>
                <a:gd name="connsiteX1" fmla="*/ 341327 w 341327"/>
                <a:gd name="connsiteY1" fmla="*/ 0 h 18288"/>
                <a:gd name="connsiteX2" fmla="*/ 340174 w 341327"/>
                <a:gd name="connsiteY2" fmla="*/ 8528 h 18288"/>
                <a:gd name="connsiteX3" fmla="*/ 340174 w 341327"/>
                <a:gd name="connsiteY3" fmla="*/ 9851 h 18288"/>
                <a:gd name="connsiteX4" fmla="*/ 336731 w 341327"/>
                <a:gd name="connsiteY4" fmla="*/ 18288 h 18288"/>
                <a:gd name="connsiteX5" fmla="*/ 4893 w 341327"/>
                <a:gd name="connsiteY5" fmla="*/ 18288 h 18288"/>
                <a:gd name="connsiteX6" fmla="*/ 1331 w 341327"/>
                <a:gd name="connsiteY6" fmla="*/ 9851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1327" h="18288">
                  <a:moveTo>
                    <a:pt x="0" y="0"/>
                  </a:moveTo>
                  <a:lnTo>
                    <a:pt x="341327" y="0"/>
                  </a:lnTo>
                  <a:lnTo>
                    <a:pt x="340174" y="8528"/>
                  </a:lnTo>
                  <a:lnTo>
                    <a:pt x="340174" y="9851"/>
                  </a:lnTo>
                  <a:lnTo>
                    <a:pt x="336731" y="18288"/>
                  </a:lnTo>
                  <a:lnTo>
                    <a:pt x="4893" y="18288"/>
                  </a:lnTo>
                  <a:lnTo>
                    <a:pt x="1331" y="98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897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7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2F2F2F"/>
                    </a:gs>
                    <a:gs pos="100000">
                      <a:srgbClr val="2F2F2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9482BE-8DA5-6EE0-71AC-63AD65A8AF5A}"/>
                </a:ext>
              </a:extLst>
            </p:cNvPr>
            <p:cNvSpPr/>
            <p:nvPr/>
          </p:nvSpPr>
          <p:spPr>
            <a:xfrm>
              <a:off x="10868824" y="2774454"/>
              <a:ext cx="19201" cy="396067"/>
            </a:xfrm>
            <a:custGeom>
              <a:avLst/>
              <a:gdLst>
                <a:gd name="connsiteX0" fmla="*/ 9144 w 18288"/>
                <a:gd name="connsiteY0" fmla="*/ 0 h 377226"/>
                <a:gd name="connsiteX1" fmla="*/ 18288 w 18288"/>
                <a:gd name="connsiteY1" fmla="*/ 1287 h 377226"/>
                <a:gd name="connsiteX2" fmla="*/ 18288 w 18288"/>
                <a:gd name="connsiteY2" fmla="*/ 371260 h 377226"/>
                <a:gd name="connsiteX3" fmla="*/ 9144 w 18288"/>
                <a:gd name="connsiteY3" fmla="*/ 377226 h 377226"/>
                <a:gd name="connsiteX4" fmla="*/ 0 w 18288"/>
                <a:gd name="connsiteY4" fmla="*/ 371187 h 377226"/>
                <a:gd name="connsiteX5" fmla="*/ 0 w 18288"/>
                <a:gd name="connsiteY5" fmla="*/ 1559 h 37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" h="377226">
                  <a:moveTo>
                    <a:pt x="9144" y="0"/>
                  </a:moveTo>
                  <a:lnTo>
                    <a:pt x="18288" y="1287"/>
                  </a:lnTo>
                  <a:lnTo>
                    <a:pt x="18288" y="371260"/>
                  </a:lnTo>
                  <a:lnTo>
                    <a:pt x="9144" y="377226"/>
                  </a:lnTo>
                  <a:lnTo>
                    <a:pt x="0" y="371187"/>
                  </a:lnTo>
                  <a:lnTo>
                    <a:pt x="0" y="1559"/>
                  </a:lnTo>
                  <a:close/>
                </a:path>
              </a:pathLst>
            </a:custGeom>
            <a:solidFill>
              <a:schemeClr val="bg1"/>
            </a:solidFill>
            <a:ln w="22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897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0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2F2F2F"/>
                    </a:gs>
                    <a:gs pos="100000">
                      <a:srgbClr val="2F2F2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17B58A-AF14-07DE-4490-FDE1F4CDC605}"/>
                </a:ext>
              </a:extLst>
            </p:cNvPr>
            <p:cNvSpPr/>
            <p:nvPr/>
          </p:nvSpPr>
          <p:spPr>
            <a:xfrm>
              <a:off x="9360412" y="2780300"/>
              <a:ext cx="369664" cy="396161"/>
            </a:xfrm>
            <a:custGeom>
              <a:avLst/>
              <a:gdLst>
                <a:gd name="connsiteX0" fmla="*/ 178594 w 266700"/>
                <a:gd name="connsiteY0" fmla="*/ 20479 h 276225"/>
                <a:gd name="connsiteX1" fmla="*/ 133826 w 266700"/>
                <a:gd name="connsiteY1" fmla="*/ 7144 h 276225"/>
                <a:gd name="connsiteX2" fmla="*/ 133826 w 266700"/>
                <a:gd name="connsiteY2" fmla="*/ 8096 h 276225"/>
                <a:gd name="connsiteX3" fmla="*/ 89059 w 266700"/>
                <a:gd name="connsiteY3" fmla="*/ 21431 h 276225"/>
                <a:gd name="connsiteX4" fmla="*/ 7144 w 266700"/>
                <a:gd name="connsiteY4" fmla="*/ 44291 h 276225"/>
                <a:gd name="connsiteX5" fmla="*/ 7144 w 266700"/>
                <a:gd name="connsiteY5" fmla="*/ 108109 h 276225"/>
                <a:gd name="connsiteX6" fmla="*/ 11906 w 266700"/>
                <a:gd name="connsiteY6" fmla="*/ 143351 h 276225"/>
                <a:gd name="connsiteX7" fmla="*/ 11906 w 266700"/>
                <a:gd name="connsiteY7" fmla="*/ 143351 h 276225"/>
                <a:gd name="connsiteX8" fmla="*/ 133826 w 266700"/>
                <a:gd name="connsiteY8" fmla="*/ 278606 h 276225"/>
                <a:gd name="connsiteX9" fmla="*/ 255746 w 266700"/>
                <a:gd name="connsiteY9" fmla="*/ 143351 h 276225"/>
                <a:gd name="connsiteX10" fmla="*/ 255746 w 266700"/>
                <a:gd name="connsiteY10" fmla="*/ 142399 h 276225"/>
                <a:gd name="connsiteX11" fmla="*/ 255746 w 266700"/>
                <a:gd name="connsiteY11" fmla="*/ 142399 h 276225"/>
                <a:gd name="connsiteX12" fmla="*/ 260509 w 266700"/>
                <a:gd name="connsiteY12" fmla="*/ 107156 h 276225"/>
                <a:gd name="connsiteX13" fmla="*/ 260509 w 266700"/>
                <a:gd name="connsiteY13" fmla="*/ 43339 h 276225"/>
                <a:gd name="connsiteX14" fmla="*/ 178594 w 266700"/>
                <a:gd name="connsiteY14" fmla="*/ 20479 h 276225"/>
                <a:gd name="connsiteX0" fmla="*/ 171450 w 253365"/>
                <a:gd name="connsiteY0" fmla="*/ 13335 h 271462"/>
                <a:gd name="connsiteX1" fmla="*/ 126682 w 253365"/>
                <a:gd name="connsiteY1" fmla="*/ 0 h 271462"/>
                <a:gd name="connsiteX2" fmla="*/ 126682 w 253365"/>
                <a:gd name="connsiteY2" fmla="*/ 952 h 271462"/>
                <a:gd name="connsiteX3" fmla="*/ 81915 w 253365"/>
                <a:gd name="connsiteY3" fmla="*/ 14287 h 271462"/>
                <a:gd name="connsiteX4" fmla="*/ 0 w 253365"/>
                <a:gd name="connsiteY4" fmla="*/ 37147 h 271462"/>
                <a:gd name="connsiteX5" fmla="*/ 0 w 253365"/>
                <a:gd name="connsiteY5" fmla="*/ 100965 h 271462"/>
                <a:gd name="connsiteX6" fmla="*/ 4762 w 253365"/>
                <a:gd name="connsiteY6" fmla="*/ 136207 h 271462"/>
                <a:gd name="connsiteX7" fmla="*/ 4762 w 253365"/>
                <a:gd name="connsiteY7" fmla="*/ 136207 h 271462"/>
                <a:gd name="connsiteX8" fmla="*/ 126682 w 253365"/>
                <a:gd name="connsiteY8" fmla="*/ 271462 h 271462"/>
                <a:gd name="connsiteX9" fmla="*/ 248602 w 253365"/>
                <a:gd name="connsiteY9" fmla="*/ 136207 h 271462"/>
                <a:gd name="connsiteX10" fmla="*/ 248602 w 253365"/>
                <a:gd name="connsiteY10" fmla="*/ 135255 h 271462"/>
                <a:gd name="connsiteX11" fmla="*/ 248602 w 253365"/>
                <a:gd name="connsiteY11" fmla="*/ 135255 h 271462"/>
                <a:gd name="connsiteX12" fmla="*/ 253365 w 253365"/>
                <a:gd name="connsiteY12" fmla="*/ 100012 h 271462"/>
                <a:gd name="connsiteX13" fmla="*/ 253365 w 253365"/>
                <a:gd name="connsiteY13" fmla="*/ 36195 h 271462"/>
                <a:gd name="connsiteX14" fmla="*/ 171450 w 253365"/>
                <a:gd name="connsiteY14" fmla="*/ 13335 h 271462"/>
                <a:gd name="connsiteX0" fmla="*/ 171450 w 253365"/>
                <a:gd name="connsiteY0" fmla="*/ 13335 h 271462"/>
                <a:gd name="connsiteX1" fmla="*/ 126682 w 253365"/>
                <a:gd name="connsiteY1" fmla="*/ 0 h 271462"/>
                <a:gd name="connsiteX2" fmla="*/ 81915 w 253365"/>
                <a:gd name="connsiteY2" fmla="*/ 14287 h 271462"/>
                <a:gd name="connsiteX3" fmla="*/ 0 w 253365"/>
                <a:gd name="connsiteY3" fmla="*/ 37147 h 271462"/>
                <a:gd name="connsiteX4" fmla="*/ 0 w 253365"/>
                <a:gd name="connsiteY4" fmla="*/ 100965 h 271462"/>
                <a:gd name="connsiteX5" fmla="*/ 4762 w 253365"/>
                <a:gd name="connsiteY5" fmla="*/ 136207 h 271462"/>
                <a:gd name="connsiteX6" fmla="*/ 4762 w 253365"/>
                <a:gd name="connsiteY6" fmla="*/ 136207 h 271462"/>
                <a:gd name="connsiteX7" fmla="*/ 126682 w 253365"/>
                <a:gd name="connsiteY7" fmla="*/ 271462 h 271462"/>
                <a:gd name="connsiteX8" fmla="*/ 248602 w 253365"/>
                <a:gd name="connsiteY8" fmla="*/ 136207 h 271462"/>
                <a:gd name="connsiteX9" fmla="*/ 248602 w 253365"/>
                <a:gd name="connsiteY9" fmla="*/ 135255 h 271462"/>
                <a:gd name="connsiteX10" fmla="*/ 248602 w 253365"/>
                <a:gd name="connsiteY10" fmla="*/ 135255 h 271462"/>
                <a:gd name="connsiteX11" fmla="*/ 253365 w 253365"/>
                <a:gd name="connsiteY11" fmla="*/ 100012 h 271462"/>
                <a:gd name="connsiteX12" fmla="*/ 253365 w 253365"/>
                <a:gd name="connsiteY12" fmla="*/ 36195 h 271462"/>
                <a:gd name="connsiteX13" fmla="*/ 171450 w 253365"/>
                <a:gd name="connsiteY13" fmla="*/ 13335 h 271462"/>
                <a:gd name="connsiteX0" fmla="*/ 171450 w 253365"/>
                <a:gd name="connsiteY0" fmla="*/ 13335 h 271462"/>
                <a:gd name="connsiteX1" fmla="*/ 126682 w 253365"/>
                <a:gd name="connsiteY1" fmla="*/ 0 h 271462"/>
                <a:gd name="connsiteX2" fmla="*/ 81915 w 253365"/>
                <a:gd name="connsiteY2" fmla="*/ 14287 h 271462"/>
                <a:gd name="connsiteX3" fmla="*/ 0 w 253365"/>
                <a:gd name="connsiteY3" fmla="*/ 37147 h 271462"/>
                <a:gd name="connsiteX4" fmla="*/ 0 w 253365"/>
                <a:gd name="connsiteY4" fmla="*/ 100965 h 271462"/>
                <a:gd name="connsiteX5" fmla="*/ 4762 w 253365"/>
                <a:gd name="connsiteY5" fmla="*/ 136207 h 271462"/>
                <a:gd name="connsiteX6" fmla="*/ 4762 w 253365"/>
                <a:gd name="connsiteY6" fmla="*/ 136207 h 271462"/>
                <a:gd name="connsiteX7" fmla="*/ 126682 w 253365"/>
                <a:gd name="connsiteY7" fmla="*/ 271462 h 271462"/>
                <a:gd name="connsiteX8" fmla="*/ 248602 w 253365"/>
                <a:gd name="connsiteY8" fmla="*/ 136207 h 271462"/>
                <a:gd name="connsiteX9" fmla="*/ 248602 w 253365"/>
                <a:gd name="connsiteY9" fmla="*/ 135255 h 271462"/>
                <a:gd name="connsiteX10" fmla="*/ 248602 w 253365"/>
                <a:gd name="connsiteY10" fmla="*/ 135255 h 271462"/>
                <a:gd name="connsiteX11" fmla="*/ 253365 w 253365"/>
                <a:gd name="connsiteY11" fmla="*/ 100012 h 271462"/>
                <a:gd name="connsiteX12" fmla="*/ 253365 w 253365"/>
                <a:gd name="connsiteY12" fmla="*/ 36195 h 271462"/>
                <a:gd name="connsiteX13" fmla="*/ 171450 w 253365"/>
                <a:gd name="connsiteY13" fmla="*/ 13335 h 271462"/>
                <a:gd name="connsiteX0" fmla="*/ 171450 w 253365"/>
                <a:gd name="connsiteY0" fmla="*/ 13335 h 271462"/>
                <a:gd name="connsiteX1" fmla="*/ 126682 w 253365"/>
                <a:gd name="connsiteY1" fmla="*/ 0 h 271462"/>
                <a:gd name="connsiteX2" fmla="*/ 81915 w 253365"/>
                <a:gd name="connsiteY2" fmla="*/ 14287 h 271462"/>
                <a:gd name="connsiteX3" fmla="*/ 0 w 253365"/>
                <a:gd name="connsiteY3" fmla="*/ 37147 h 271462"/>
                <a:gd name="connsiteX4" fmla="*/ 0 w 253365"/>
                <a:gd name="connsiteY4" fmla="*/ 100965 h 271462"/>
                <a:gd name="connsiteX5" fmla="*/ 4762 w 253365"/>
                <a:gd name="connsiteY5" fmla="*/ 136207 h 271462"/>
                <a:gd name="connsiteX6" fmla="*/ 4762 w 253365"/>
                <a:gd name="connsiteY6" fmla="*/ 136207 h 271462"/>
                <a:gd name="connsiteX7" fmla="*/ 126682 w 253365"/>
                <a:gd name="connsiteY7" fmla="*/ 271462 h 271462"/>
                <a:gd name="connsiteX8" fmla="*/ 248602 w 253365"/>
                <a:gd name="connsiteY8" fmla="*/ 136207 h 271462"/>
                <a:gd name="connsiteX9" fmla="*/ 248602 w 253365"/>
                <a:gd name="connsiteY9" fmla="*/ 135255 h 271462"/>
                <a:gd name="connsiteX10" fmla="*/ 248602 w 253365"/>
                <a:gd name="connsiteY10" fmla="*/ 135255 h 271462"/>
                <a:gd name="connsiteX11" fmla="*/ 253365 w 253365"/>
                <a:gd name="connsiteY11" fmla="*/ 100012 h 271462"/>
                <a:gd name="connsiteX12" fmla="*/ 253365 w 253365"/>
                <a:gd name="connsiteY12" fmla="*/ 36195 h 271462"/>
                <a:gd name="connsiteX13" fmla="*/ 171450 w 253365"/>
                <a:gd name="connsiteY13" fmla="*/ 13335 h 271462"/>
                <a:gd name="connsiteX0" fmla="*/ 171450 w 253365"/>
                <a:gd name="connsiteY0" fmla="*/ 13335 h 271462"/>
                <a:gd name="connsiteX1" fmla="*/ 126682 w 253365"/>
                <a:gd name="connsiteY1" fmla="*/ 0 h 271462"/>
                <a:gd name="connsiteX2" fmla="*/ 81915 w 253365"/>
                <a:gd name="connsiteY2" fmla="*/ 14287 h 271462"/>
                <a:gd name="connsiteX3" fmla="*/ 0 w 253365"/>
                <a:gd name="connsiteY3" fmla="*/ 37147 h 271462"/>
                <a:gd name="connsiteX4" fmla="*/ 0 w 253365"/>
                <a:gd name="connsiteY4" fmla="*/ 100965 h 271462"/>
                <a:gd name="connsiteX5" fmla="*/ 4762 w 253365"/>
                <a:gd name="connsiteY5" fmla="*/ 136207 h 271462"/>
                <a:gd name="connsiteX6" fmla="*/ 4762 w 253365"/>
                <a:gd name="connsiteY6" fmla="*/ 136207 h 271462"/>
                <a:gd name="connsiteX7" fmla="*/ 126682 w 253365"/>
                <a:gd name="connsiteY7" fmla="*/ 271462 h 271462"/>
                <a:gd name="connsiteX8" fmla="*/ 248602 w 253365"/>
                <a:gd name="connsiteY8" fmla="*/ 136207 h 271462"/>
                <a:gd name="connsiteX9" fmla="*/ 248602 w 253365"/>
                <a:gd name="connsiteY9" fmla="*/ 135255 h 271462"/>
                <a:gd name="connsiteX10" fmla="*/ 248602 w 253365"/>
                <a:gd name="connsiteY10" fmla="*/ 135255 h 271462"/>
                <a:gd name="connsiteX11" fmla="*/ 253365 w 253365"/>
                <a:gd name="connsiteY11" fmla="*/ 100012 h 271462"/>
                <a:gd name="connsiteX12" fmla="*/ 253365 w 253365"/>
                <a:gd name="connsiteY12" fmla="*/ 36195 h 271462"/>
                <a:gd name="connsiteX13" fmla="*/ 171450 w 253365"/>
                <a:gd name="connsiteY13" fmla="*/ 13335 h 271462"/>
                <a:gd name="connsiteX0" fmla="*/ 171450 w 253365"/>
                <a:gd name="connsiteY0" fmla="*/ 13399 h 271526"/>
                <a:gd name="connsiteX1" fmla="*/ 126682 w 253365"/>
                <a:gd name="connsiteY1" fmla="*/ 64 h 271526"/>
                <a:gd name="connsiteX2" fmla="*/ 81915 w 253365"/>
                <a:gd name="connsiteY2" fmla="*/ 14351 h 271526"/>
                <a:gd name="connsiteX3" fmla="*/ 0 w 253365"/>
                <a:gd name="connsiteY3" fmla="*/ 37211 h 271526"/>
                <a:gd name="connsiteX4" fmla="*/ 0 w 253365"/>
                <a:gd name="connsiteY4" fmla="*/ 101029 h 271526"/>
                <a:gd name="connsiteX5" fmla="*/ 4762 w 253365"/>
                <a:gd name="connsiteY5" fmla="*/ 136271 h 271526"/>
                <a:gd name="connsiteX6" fmla="*/ 4762 w 253365"/>
                <a:gd name="connsiteY6" fmla="*/ 136271 h 271526"/>
                <a:gd name="connsiteX7" fmla="*/ 126682 w 253365"/>
                <a:gd name="connsiteY7" fmla="*/ 271526 h 271526"/>
                <a:gd name="connsiteX8" fmla="*/ 248602 w 253365"/>
                <a:gd name="connsiteY8" fmla="*/ 136271 h 271526"/>
                <a:gd name="connsiteX9" fmla="*/ 248602 w 253365"/>
                <a:gd name="connsiteY9" fmla="*/ 135319 h 271526"/>
                <a:gd name="connsiteX10" fmla="*/ 248602 w 253365"/>
                <a:gd name="connsiteY10" fmla="*/ 135319 h 271526"/>
                <a:gd name="connsiteX11" fmla="*/ 253365 w 253365"/>
                <a:gd name="connsiteY11" fmla="*/ 100076 h 271526"/>
                <a:gd name="connsiteX12" fmla="*/ 253365 w 253365"/>
                <a:gd name="connsiteY12" fmla="*/ 36259 h 271526"/>
                <a:gd name="connsiteX13" fmla="*/ 171450 w 253365"/>
                <a:gd name="connsiteY13" fmla="*/ 13399 h 271526"/>
                <a:gd name="connsiteX0" fmla="*/ 171450 w 253365"/>
                <a:gd name="connsiteY0" fmla="*/ 13399 h 271526"/>
                <a:gd name="connsiteX1" fmla="*/ 126682 w 253365"/>
                <a:gd name="connsiteY1" fmla="*/ 64 h 271526"/>
                <a:gd name="connsiteX2" fmla="*/ 81915 w 253365"/>
                <a:gd name="connsiteY2" fmla="*/ 14351 h 271526"/>
                <a:gd name="connsiteX3" fmla="*/ 0 w 253365"/>
                <a:gd name="connsiteY3" fmla="*/ 37211 h 271526"/>
                <a:gd name="connsiteX4" fmla="*/ 0 w 253365"/>
                <a:gd name="connsiteY4" fmla="*/ 101029 h 271526"/>
                <a:gd name="connsiteX5" fmla="*/ 4762 w 253365"/>
                <a:gd name="connsiteY5" fmla="*/ 136271 h 271526"/>
                <a:gd name="connsiteX6" fmla="*/ 4762 w 253365"/>
                <a:gd name="connsiteY6" fmla="*/ 136271 h 271526"/>
                <a:gd name="connsiteX7" fmla="*/ 126682 w 253365"/>
                <a:gd name="connsiteY7" fmla="*/ 271526 h 271526"/>
                <a:gd name="connsiteX8" fmla="*/ 248602 w 253365"/>
                <a:gd name="connsiteY8" fmla="*/ 136271 h 271526"/>
                <a:gd name="connsiteX9" fmla="*/ 248602 w 253365"/>
                <a:gd name="connsiteY9" fmla="*/ 135319 h 271526"/>
                <a:gd name="connsiteX10" fmla="*/ 248602 w 253365"/>
                <a:gd name="connsiteY10" fmla="*/ 135319 h 271526"/>
                <a:gd name="connsiteX11" fmla="*/ 253365 w 253365"/>
                <a:gd name="connsiteY11" fmla="*/ 100076 h 271526"/>
                <a:gd name="connsiteX12" fmla="*/ 253365 w 253365"/>
                <a:gd name="connsiteY12" fmla="*/ 36259 h 271526"/>
                <a:gd name="connsiteX13" fmla="*/ 171450 w 253365"/>
                <a:gd name="connsiteY13" fmla="*/ 13399 h 27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365" h="271526">
                  <a:moveTo>
                    <a:pt x="171450" y="13399"/>
                  </a:moveTo>
                  <a:cubicBezTo>
                    <a:pt x="160020" y="4826"/>
                    <a:pt x="143827" y="64"/>
                    <a:pt x="126682" y="64"/>
                  </a:cubicBezTo>
                  <a:cubicBezTo>
                    <a:pt x="109824" y="-745"/>
                    <a:pt x="99157" y="6224"/>
                    <a:pt x="81915" y="14351"/>
                  </a:cubicBezTo>
                  <a:cubicBezTo>
                    <a:pt x="56120" y="23814"/>
                    <a:pt x="32385" y="37211"/>
                    <a:pt x="0" y="37211"/>
                  </a:cubicBezTo>
                  <a:lnTo>
                    <a:pt x="0" y="101029"/>
                  </a:lnTo>
                  <a:cubicBezTo>
                    <a:pt x="0" y="113411"/>
                    <a:pt x="1905" y="124841"/>
                    <a:pt x="4762" y="136271"/>
                  </a:cubicBezTo>
                  <a:lnTo>
                    <a:pt x="4762" y="136271"/>
                  </a:lnTo>
                  <a:cubicBezTo>
                    <a:pt x="19050" y="188659"/>
                    <a:pt x="62865" y="235331"/>
                    <a:pt x="126682" y="271526"/>
                  </a:cubicBezTo>
                  <a:cubicBezTo>
                    <a:pt x="191452" y="235331"/>
                    <a:pt x="235267" y="188659"/>
                    <a:pt x="248602" y="136271"/>
                  </a:cubicBezTo>
                  <a:lnTo>
                    <a:pt x="248602" y="135319"/>
                  </a:lnTo>
                  <a:lnTo>
                    <a:pt x="248602" y="135319"/>
                  </a:lnTo>
                  <a:cubicBezTo>
                    <a:pt x="251460" y="123889"/>
                    <a:pt x="253365" y="111506"/>
                    <a:pt x="253365" y="100076"/>
                  </a:cubicBezTo>
                  <a:lnTo>
                    <a:pt x="253365" y="36259"/>
                  </a:lnTo>
                  <a:cubicBezTo>
                    <a:pt x="220980" y="36259"/>
                    <a:pt x="192405" y="27686"/>
                    <a:pt x="171450" y="13399"/>
                  </a:cubicBezTo>
                  <a:close/>
                </a:path>
              </a:pathLst>
            </a:custGeom>
            <a:solidFill>
              <a:srgbClr val="0078D7"/>
            </a:solidFill>
            <a:ln w="222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897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0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2F2F2F"/>
                    </a:gs>
                    <a:gs pos="100000">
                      <a:srgbClr val="2F2F2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53CC3A8-BCD3-0567-0286-29ABEE29082C}"/>
                </a:ext>
              </a:extLst>
            </p:cNvPr>
            <p:cNvSpPr/>
            <p:nvPr/>
          </p:nvSpPr>
          <p:spPr>
            <a:xfrm>
              <a:off x="9422791" y="2825105"/>
              <a:ext cx="307286" cy="293184"/>
            </a:xfrm>
            <a:custGeom>
              <a:avLst/>
              <a:gdLst>
                <a:gd name="connsiteX0" fmla="*/ 235219 w 292668"/>
                <a:gd name="connsiteY0" fmla="*/ 0 h 279237"/>
                <a:gd name="connsiteX1" fmla="*/ 292668 w 292668"/>
                <a:gd name="connsiteY1" fmla="*/ 7711 h 279237"/>
                <a:gd name="connsiteX2" fmla="*/ 292668 w 292668"/>
                <a:gd name="connsiteY2" fmla="*/ 19579 h 279237"/>
                <a:gd name="connsiteX3" fmla="*/ 39069 w 292668"/>
                <a:gd name="connsiteY3" fmla="*/ 279237 h 279237"/>
                <a:gd name="connsiteX4" fmla="*/ 6107 w 292668"/>
                <a:gd name="connsiteY4" fmla="*/ 249103 h 279237"/>
                <a:gd name="connsiteX5" fmla="*/ 0 w 292668"/>
                <a:gd name="connsiteY5" fmla="*/ 240840 h 27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668" h="279237">
                  <a:moveTo>
                    <a:pt x="235219" y="0"/>
                  </a:moveTo>
                  <a:lnTo>
                    <a:pt x="292668" y="7711"/>
                  </a:lnTo>
                  <a:lnTo>
                    <a:pt x="292668" y="19579"/>
                  </a:lnTo>
                  <a:lnTo>
                    <a:pt x="39069" y="279237"/>
                  </a:lnTo>
                  <a:lnTo>
                    <a:pt x="6107" y="249103"/>
                  </a:lnTo>
                  <a:lnTo>
                    <a:pt x="0" y="240840"/>
                  </a:lnTo>
                  <a:close/>
                </a:path>
              </a:pathLst>
            </a:custGeom>
            <a:solidFill>
              <a:schemeClr val="bg1"/>
            </a:solidFill>
            <a:ln w="222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897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70" b="0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2F2F2F"/>
                    </a:gs>
                    <a:gs pos="100000">
                      <a:srgbClr val="2F2F2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C309D1-1377-7C7F-4248-F10C1D0379FA}"/>
                </a:ext>
              </a:extLst>
            </p:cNvPr>
            <p:cNvSpPr txBox="1"/>
            <p:nvPr/>
          </p:nvSpPr>
          <p:spPr>
            <a:xfrm>
              <a:off x="8830068" y="1364551"/>
              <a:ext cx="5161205" cy="428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244846">
                <a:defRPr/>
              </a:pPr>
              <a:r>
                <a:rPr lang="en-US" sz="2400" b="1" kern="0" dirty="0">
                  <a:solidFill>
                    <a:srgbClr val="2F2F2F"/>
                  </a:solidFill>
                  <a:latin typeface="Segoe UI"/>
                </a:rPr>
                <a:t>Microsoft Defender for Endpoint API </a:t>
              </a:r>
              <a:endParaRPr lang="en-US" sz="2400" dirty="0">
                <a:solidFill>
                  <a:srgbClr val="282828"/>
                </a:solidFill>
                <a:latin typeface="Segoe UI"/>
                <a:cs typeface="Segoe UI"/>
              </a:endParaRPr>
            </a:p>
            <a:p>
              <a:pPr algn="ctr" defTabSz="244846">
                <a:defRPr/>
              </a:pPr>
              <a:r>
                <a:rPr lang="en-US" sz="1600" b="1" kern="0" dirty="0">
                  <a:solidFill>
                    <a:srgbClr val="2F2F2F"/>
                  </a:solidFill>
                  <a:latin typeface="Segoe UI"/>
                </a:rPr>
                <a:t>Built-in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 Cloud-powered.</a:t>
              </a:r>
              <a:endParaRPr lang="en-US" sz="1600" dirty="0">
                <a:cs typeface="Segoe UI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681D697-1B3C-0C53-6B93-0B88199EB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15186" y="3986828"/>
            <a:ext cx="612401" cy="602292"/>
            <a:chOff x="241264" y="1919378"/>
            <a:chExt cx="1069549" cy="107769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1C41D55-E5A1-8F63-B6CA-FAF09F03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264" y="1919378"/>
              <a:ext cx="1026982" cy="1026982"/>
            </a:xfrm>
            <a:prstGeom prst="rect">
              <a:avLst/>
            </a:prstGeom>
          </p:spPr>
        </p:pic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E4F9EAB6-C3B8-D1EB-202C-8C07C57BD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474" y="2506690"/>
              <a:ext cx="467339" cy="490386"/>
            </a:xfrm>
            <a:custGeom>
              <a:avLst/>
              <a:gdLst>
                <a:gd name="T0" fmla="*/ 121 w 186"/>
                <a:gd name="T1" fmla="*/ 8 h 195"/>
                <a:gd name="T2" fmla="*/ 121 w 186"/>
                <a:gd name="T3" fmla="*/ 8 h 195"/>
                <a:gd name="T4" fmla="*/ 93 w 186"/>
                <a:gd name="T5" fmla="*/ 0 h 195"/>
                <a:gd name="T6" fmla="*/ 65 w 186"/>
                <a:gd name="T7" fmla="*/ 8 h 195"/>
                <a:gd name="T8" fmla="*/ 34 w 186"/>
                <a:gd name="T9" fmla="*/ 24 h 195"/>
                <a:gd name="T10" fmla="*/ 0 w 186"/>
                <a:gd name="T11" fmla="*/ 32 h 195"/>
                <a:gd name="T12" fmla="*/ 0 w 186"/>
                <a:gd name="T13" fmla="*/ 64 h 195"/>
                <a:gd name="T14" fmla="*/ 8 w 186"/>
                <a:gd name="T15" fmla="*/ 105 h 195"/>
                <a:gd name="T16" fmla="*/ 29 w 186"/>
                <a:gd name="T17" fmla="*/ 141 h 195"/>
                <a:gd name="T18" fmla="*/ 59 w 186"/>
                <a:gd name="T19" fmla="*/ 171 h 195"/>
                <a:gd name="T20" fmla="*/ 93 w 186"/>
                <a:gd name="T21" fmla="*/ 195 h 195"/>
                <a:gd name="T22" fmla="*/ 127 w 186"/>
                <a:gd name="T23" fmla="*/ 171 h 195"/>
                <a:gd name="T24" fmla="*/ 157 w 186"/>
                <a:gd name="T25" fmla="*/ 141 h 195"/>
                <a:gd name="T26" fmla="*/ 178 w 186"/>
                <a:gd name="T27" fmla="*/ 105 h 195"/>
                <a:gd name="T28" fmla="*/ 186 w 186"/>
                <a:gd name="T29" fmla="*/ 64 h 195"/>
                <a:gd name="T30" fmla="*/ 186 w 186"/>
                <a:gd name="T31" fmla="*/ 32 h 195"/>
                <a:gd name="T32" fmla="*/ 152 w 186"/>
                <a:gd name="T33" fmla="*/ 24 h 195"/>
                <a:gd name="T34" fmla="*/ 121 w 186"/>
                <a:gd name="T35" fmla="*/ 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195">
                  <a:moveTo>
                    <a:pt x="121" y="8"/>
                  </a:moveTo>
                  <a:lnTo>
                    <a:pt x="121" y="8"/>
                  </a:lnTo>
                  <a:cubicBezTo>
                    <a:pt x="113" y="2"/>
                    <a:pt x="103" y="0"/>
                    <a:pt x="93" y="0"/>
                  </a:cubicBezTo>
                  <a:cubicBezTo>
                    <a:pt x="83" y="0"/>
                    <a:pt x="74" y="2"/>
                    <a:pt x="65" y="8"/>
                  </a:cubicBezTo>
                  <a:cubicBezTo>
                    <a:pt x="56" y="14"/>
                    <a:pt x="45" y="20"/>
                    <a:pt x="34" y="24"/>
                  </a:cubicBezTo>
                  <a:cubicBezTo>
                    <a:pt x="23" y="27"/>
                    <a:pt x="11" y="30"/>
                    <a:pt x="0" y="32"/>
                  </a:cubicBezTo>
                  <a:lnTo>
                    <a:pt x="0" y="64"/>
                  </a:lnTo>
                  <a:cubicBezTo>
                    <a:pt x="0" y="78"/>
                    <a:pt x="3" y="92"/>
                    <a:pt x="8" y="105"/>
                  </a:cubicBezTo>
                  <a:cubicBezTo>
                    <a:pt x="13" y="118"/>
                    <a:pt x="20" y="130"/>
                    <a:pt x="29" y="141"/>
                  </a:cubicBezTo>
                  <a:cubicBezTo>
                    <a:pt x="38" y="152"/>
                    <a:pt x="48" y="162"/>
                    <a:pt x="59" y="171"/>
                  </a:cubicBezTo>
                  <a:cubicBezTo>
                    <a:pt x="70" y="180"/>
                    <a:pt x="82" y="188"/>
                    <a:pt x="93" y="195"/>
                  </a:cubicBezTo>
                  <a:cubicBezTo>
                    <a:pt x="105" y="188"/>
                    <a:pt x="116" y="180"/>
                    <a:pt x="127" y="171"/>
                  </a:cubicBezTo>
                  <a:cubicBezTo>
                    <a:pt x="138" y="162"/>
                    <a:pt x="148" y="152"/>
                    <a:pt x="157" y="141"/>
                  </a:cubicBezTo>
                  <a:cubicBezTo>
                    <a:pt x="166" y="130"/>
                    <a:pt x="173" y="118"/>
                    <a:pt x="178" y="105"/>
                  </a:cubicBezTo>
                  <a:cubicBezTo>
                    <a:pt x="184" y="92"/>
                    <a:pt x="186" y="78"/>
                    <a:pt x="186" y="64"/>
                  </a:cubicBezTo>
                  <a:lnTo>
                    <a:pt x="186" y="32"/>
                  </a:lnTo>
                  <a:cubicBezTo>
                    <a:pt x="175" y="30"/>
                    <a:pt x="164" y="27"/>
                    <a:pt x="152" y="24"/>
                  </a:cubicBezTo>
                  <a:cubicBezTo>
                    <a:pt x="141" y="20"/>
                    <a:pt x="131" y="14"/>
                    <a:pt x="121" y="8"/>
                  </a:cubicBez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0" name="Right Brace 49">
            <a:extLst>
              <a:ext uri="{FF2B5EF4-FFF2-40B4-BE49-F238E27FC236}">
                <a16:creationId xmlns:a16="http://schemas.microsoft.com/office/drawing/2014/main" id="{98DE3909-5399-A02A-90FF-13A6FF677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070046" y="3901814"/>
            <a:ext cx="198149" cy="3106894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B13904-0778-9449-3F0A-ABF944AD326C}"/>
              </a:ext>
            </a:extLst>
          </p:cNvPr>
          <p:cNvSpPr txBox="1"/>
          <p:nvPr/>
        </p:nvSpPr>
        <p:spPr>
          <a:xfrm>
            <a:off x="9942566" y="5566009"/>
            <a:ext cx="265729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Human experts watching &amp; alerting 24/7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7C6524-874D-5DEA-7313-31404F73D91A}"/>
              </a:ext>
            </a:extLst>
          </p:cNvPr>
          <p:cNvSpPr txBox="1"/>
          <p:nvPr/>
        </p:nvSpPr>
        <p:spPr>
          <a:xfrm>
            <a:off x="3009449" y="5620068"/>
            <a:ext cx="2753441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Defensive Layer – Host Intrusion Prevention, Next-Gen Antivirus, Network/ Web/ Exploit Protection, Network Firewall</a:t>
            </a: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CE135532-79CB-76EA-CD00-D10021969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883484" y="3926230"/>
            <a:ext cx="198149" cy="3106894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A3C165-7BC9-A03C-693D-7E44423CC56E}"/>
              </a:ext>
            </a:extLst>
          </p:cNvPr>
          <p:cNvSpPr txBox="1"/>
          <p:nvPr/>
        </p:nvSpPr>
        <p:spPr>
          <a:xfrm>
            <a:off x="6817211" y="5590496"/>
            <a:ext cx="282858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Deep Visibility, Hunting, Post-Breach Investigation, Response &amp; Remediation</a:t>
            </a: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1F3755D9-014A-6A08-6613-378891D8F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89986" y="4745537"/>
            <a:ext cx="198149" cy="1449388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C6AF80-0FC6-EDE9-CBE0-F20255C4C75E}"/>
              </a:ext>
            </a:extLst>
          </p:cNvPr>
          <p:cNvSpPr txBox="1"/>
          <p:nvPr/>
        </p:nvSpPr>
        <p:spPr>
          <a:xfrm>
            <a:off x="38924" y="5633067"/>
            <a:ext cx="273673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Improve OS Security Baseline &amp; Hygiene. Actionable insights &amp; remediation workflows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CBDE7647-1949-5FEB-64B9-70D9F7984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74708" y="4741862"/>
            <a:ext cx="198149" cy="1449388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Arrow: Down 3" descr="An Arrow pointing to Threat and Vulnerability Management">
            <a:extLst>
              <a:ext uri="{FF2B5EF4-FFF2-40B4-BE49-F238E27FC236}">
                <a16:creationId xmlns:a16="http://schemas.microsoft.com/office/drawing/2014/main" id="{28FC7A62-EDDF-C8ED-DFB5-3E46AF7FAF16}"/>
              </a:ext>
            </a:extLst>
          </p:cNvPr>
          <p:cNvSpPr/>
          <p:nvPr/>
        </p:nvSpPr>
        <p:spPr>
          <a:xfrm>
            <a:off x="704850" y="1711622"/>
            <a:ext cx="809625" cy="21246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/>
      <p:bldP spid="53" grpId="0" animBg="1"/>
      <p:bldP spid="54" grpId="0"/>
      <p:bldP spid="55" grpId="0" animBg="1"/>
      <p:bldP spid="56" grpId="0"/>
      <p:bldP spid="57" grpId="0" animBg="1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1588</Words>
  <Application>Microsoft Office PowerPoint</Application>
  <PresentationFormat>Widescreen</PresentationFormat>
  <Paragraphs>223</Paragraphs>
  <Slides>26</Slides>
  <Notes>17</Notes>
  <HiddenSlides>1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Segoe UI</vt:lpstr>
      <vt:lpstr>Open Sans</vt:lpstr>
      <vt:lpstr>Arial</vt:lpstr>
      <vt:lpstr>Consolas</vt:lpstr>
      <vt:lpstr>Space Grotesk</vt:lpstr>
      <vt:lpstr>Segoe UI Light</vt:lpstr>
      <vt:lpstr>Space Grotesk Medium</vt:lpstr>
      <vt:lpstr>Calibri</vt:lpstr>
      <vt:lpstr>PxPlus IBM VGA8</vt:lpstr>
      <vt:lpstr>1_Office Theme</vt:lpstr>
      <vt:lpstr>Event Overview slide</vt:lpstr>
      <vt:lpstr>From Zero to Million:   How Amateur Developers and Infrastructure Engineers Built a Million-Dollar App</vt:lpstr>
      <vt:lpstr>Doubtful Developer Thoughts</vt:lpstr>
      <vt:lpstr>We will build the Plane as we fly it!</vt:lpstr>
      <vt:lpstr>Agenda</vt:lpstr>
      <vt:lpstr>The Team</vt:lpstr>
      <vt:lpstr>Team history</vt:lpstr>
      <vt:lpstr>The Opportunity</vt:lpstr>
      <vt:lpstr>Microsoft Graph Security API’s</vt:lpstr>
      <vt:lpstr>Harnessing .NET</vt:lpstr>
      <vt:lpstr>Challenges &amp; Breakthroughs</vt:lpstr>
      <vt:lpstr>PowerShell in Action</vt:lpstr>
      <vt:lpstr>The Installer</vt:lpstr>
      <vt:lpstr>Demo 1: Visual Studio</vt:lpstr>
      <vt:lpstr>Code sample: Wrap PowerShell Script</vt:lpstr>
      <vt:lpstr>The Architecture in Azure</vt:lpstr>
      <vt:lpstr>Demo 2: The Installer</vt:lpstr>
      <vt:lpstr>Remember our plane?</vt:lpstr>
      <vt:lpstr>The Power BI Dashboard</vt:lpstr>
      <vt:lpstr>Demo 3: The Power BI Dashboard</vt:lpstr>
      <vt:lpstr>Lessons Learned &amp; Key Takeaways</vt:lpstr>
      <vt:lpstr>Not-yet-a-developer Timeline</vt:lpstr>
      <vt:lpstr>What about the money?</vt:lpstr>
      <vt:lpstr>Start building your plane Today!</vt:lpstr>
      <vt:lpstr>Resources</vt:lpstr>
      <vt:lpstr>Thank you and don’t forget to 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2023-12-08T22:31:47Z</dcterms:created>
  <dcterms:modified xsi:type="dcterms:W3CDTF">2023-12-08T23:03:31Z</dcterms:modified>
</cp:coreProperties>
</file>